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27" r:id="rId1"/>
  </p:sldMasterIdLst>
  <p:notesMasterIdLst>
    <p:notesMasterId r:id="rId31"/>
  </p:notesMasterIdLst>
  <p:handoutMasterIdLst>
    <p:handoutMasterId r:id="rId32"/>
  </p:handoutMasterIdLst>
  <p:sldIdLst>
    <p:sldId id="346" r:id="rId2"/>
    <p:sldId id="306" r:id="rId3"/>
    <p:sldId id="314" r:id="rId4"/>
    <p:sldId id="345" r:id="rId5"/>
    <p:sldId id="319" r:id="rId6"/>
    <p:sldId id="320" r:id="rId7"/>
    <p:sldId id="321" r:id="rId8"/>
    <p:sldId id="322" r:id="rId9"/>
    <p:sldId id="323" r:id="rId10"/>
    <p:sldId id="324" r:id="rId11"/>
    <p:sldId id="325" r:id="rId12"/>
    <p:sldId id="326" r:id="rId13"/>
    <p:sldId id="327" r:id="rId14"/>
    <p:sldId id="328" r:id="rId15"/>
    <p:sldId id="330" r:id="rId16"/>
    <p:sldId id="331" r:id="rId17"/>
    <p:sldId id="332" r:id="rId18"/>
    <p:sldId id="333" r:id="rId19"/>
    <p:sldId id="334" r:id="rId20"/>
    <p:sldId id="335" r:id="rId21"/>
    <p:sldId id="336" r:id="rId22"/>
    <p:sldId id="337" r:id="rId23"/>
    <p:sldId id="339" r:id="rId24"/>
    <p:sldId id="340" r:id="rId25"/>
    <p:sldId id="341" r:id="rId26"/>
    <p:sldId id="342" r:id="rId27"/>
    <p:sldId id="343" r:id="rId28"/>
    <p:sldId id="338" r:id="rId29"/>
    <p:sldId id="305" r:id="rId30"/>
  </p:sldIdLst>
  <p:sldSz cx="9144000" cy="5143500" type="screen16x9"/>
  <p:notesSz cx="6858000" cy="9144000"/>
  <p:defaultTextStyle>
    <a:defPPr>
      <a:defRPr lang="en-US"/>
    </a:defPPr>
    <a:lvl1pPr algn="l" defTabSz="455613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1pPr>
    <a:lvl2pPr marL="455613" indent="1588" algn="l" defTabSz="455613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2pPr>
    <a:lvl3pPr marL="912813" indent="1588" algn="l" defTabSz="455613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3pPr>
    <a:lvl4pPr marL="1370013" indent="1588" algn="l" defTabSz="455613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4pPr>
    <a:lvl5pPr marL="1827213" indent="1588" algn="l" defTabSz="455613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9" userDrawn="1">
          <p15:clr>
            <a:srgbClr val="A4A3A4"/>
          </p15:clr>
        </p15:guide>
        <p15:guide id="4" pos="5534" userDrawn="1">
          <p15:clr>
            <a:srgbClr val="A4A3A4"/>
          </p15:clr>
        </p15:guide>
        <p15:guide id="5" orient="horz" pos="2867" userDrawn="1">
          <p15:clr>
            <a:srgbClr val="A4A3A4"/>
          </p15:clr>
        </p15:guide>
        <p15:guide id="7" pos="226" userDrawn="1">
          <p15:clr>
            <a:srgbClr val="A4A3A4"/>
          </p15:clr>
        </p15:guide>
        <p15:guide id="8" userDrawn="1">
          <p15:clr>
            <a:srgbClr val="000000"/>
          </p15:clr>
        </p15:guide>
        <p15:guide id="9" orient="horz" userDrawn="1">
          <p15:clr>
            <a:srgbClr val="000000"/>
          </p15:clr>
        </p15:guide>
        <p15:guide id="10" orient="horz" pos="3240" userDrawn="1">
          <p15:clr>
            <a:srgbClr val="000000"/>
          </p15:clr>
        </p15:guide>
        <p15:guide id="11" pos="5760" userDrawn="1">
          <p15:clr>
            <a:srgbClr val="000000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19D93"/>
    <a:srgbClr val="4FAFA8"/>
    <a:srgbClr val="C6D9F1"/>
    <a:srgbClr val="DBEEF4"/>
    <a:srgbClr val="157D64"/>
    <a:srgbClr val="213F5E"/>
    <a:srgbClr val="EBECED"/>
    <a:srgbClr val="F6F7F8"/>
    <a:srgbClr val="4BB7C4"/>
    <a:srgbClr val="DCE6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enhum Estilo, Nenhuma Grad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DF18680-E054-41AD-8BC1-D1AEF772440D}" styleName="Estilo Médio 2 - Ênfase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61" autoAdjust="0"/>
    <p:restoredTop sz="93559" autoAdjust="0"/>
  </p:normalViewPr>
  <p:slideViewPr>
    <p:cSldViewPr snapToGrid="0" snapToObjects="1">
      <p:cViewPr varScale="1">
        <p:scale>
          <a:sx n="153" d="100"/>
          <a:sy n="153" d="100"/>
        </p:scale>
        <p:origin x="162" y="1494"/>
      </p:cViewPr>
      <p:guideLst>
        <p:guide orient="horz" pos="259"/>
        <p:guide pos="5534"/>
        <p:guide orient="horz" pos="2867"/>
        <p:guide pos="226"/>
        <p:guide/>
        <p:guide orient="horz"/>
        <p:guide orient="horz" pos="3240"/>
        <p:guide pos="57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 snapToObjects="1">
      <p:cViewPr varScale="1">
        <p:scale>
          <a:sx n="58" d="100"/>
          <a:sy n="58" d="100"/>
        </p:scale>
        <p:origin x="2808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8EC703A-45DD-4E32-8969-E371DF6B530E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41938F39-B707-40F8-A1EF-BEA5C1BB490C}">
      <dgm:prSet phldrT="[Texto]" custT="1"/>
      <dgm:spPr>
        <a:solidFill>
          <a:schemeClr val="bg1">
            <a:lumMod val="95000"/>
          </a:schemeClr>
        </a:solidFill>
        <a:ln w="3175">
          <a:solidFill>
            <a:schemeClr val="bg1">
              <a:lumMod val="85000"/>
            </a:schemeClr>
          </a:solidFill>
        </a:ln>
      </dgm:spPr>
      <dgm:t>
        <a:bodyPr/>
        <a:lstStyle/>
        <a:p>
          <a:r>
            <a:rPr lang="pt-BR" sz="1400" b="0" dirty="0">
              <a:solidFill>
                <a:schemeClr val="tx1">
                  <a:lumMod val="65000"/>
                  <a:lumOff val="35000"/>
                </a:schemeClr>
              </a:solidFill>
            </a:rPr>
            <a:t>Identificar características da computação em nuvem;</a:t>
          </a:r>
          <a:endParaRPr lang="pt-BR" sz="1400" b="0" i="0" dirty="0">
            <a:solidFill>
              <a:schemeClr val="tx1">
                <a:lumMod val="65000"/>
                <a:lumOff val="35000"/>
              </a:schemeClr>
            </a:solidFill>
          </a:endParaRPr>
        </a:p>
      </dgm:t>
    </dgm:pt>
    <dgm:pt modelId="{9650D5A9-D641-4C8A-A38D-6F41A6D10977}" type="parTrans" cxnId="{C5C2D972-A164-497A-BC23-D9E57CB843C9}">
      <dgm:prSet/>
      <dgm:spPr/>
      <dgm:t>
        <a:bodyPr/>
        <a:lstStyle/>
        <a:p>
          <a:endParaRPr lang="pt-BR" sz="1400" b="0">
            <a:solidFill>
              <a:schemeClr val="tx1">
                <a:lumMod val="65000"/>
                <a:lumOff val="35000"/>
              </a:schemeClr>
            </a:solidFill>
          </a:endParaRPr>
        </a:p>
      </dgm:t>
    </dgm:pt>
    <dgm:pt modelId="{97F9D200-0971-4830-986E-E7B45CD08CF8}" type="sibTrans" cxnId="{C5C2D972-A164-497A-BC23-D9E57CB843C9}">
      <dgm:prSet/>
      <dgm:spPr/>
      <dgm:t>
        <a:bodyPr/>
        <a:lstStyle/>
        <a:p>
          <a:endParaRPr lang="pt-BR" sz="1400" b="0">
            <a:solidFill>
              <a:schemeClr val="tx1">
                <a:lumMod val="65000"/>
                <a:lumOff val="35000"/>
              </a:schemeClr>
            </a:solidFill>
          </a:endParaRPr>
        </a:p>
      </dgm:t>
    </dgm:pt>
    <dgm:pt modelId="{A4D76EF0-5E4B-4465-9606-E141A70CC506}">
      <dgm:prSet custT="1"/>
      <dgm:spPr>
        <a:solidFill>
          <a:schemeClr val="bg1">
            <a:lumMod val="95000"/>
          </a:schemeClr>
        </a:solidFill>
        <a:ln w="3175">
          <a:solidFill>
            <a:schemeClr val="bg1">
              <a:lumMod val="85000"/>
            </a:schemeClr>
          </a:solidFill>
        </a:ln>
      </dgm:spPr>
      <dgm:t>
        <a:bodyPr/>
        <a:lstStyle/>
        <a:p>
          <a:r>
            <a:rPr lang="pt-BR" sz="1400" b="0" dirty="0">
              <a:solidFill>
                <a:schemeClr val="tx1">
                  <a:lumMod val="65000"/>
                  <a:lumOff val="35000"/>
                </a:schemeClr>
              </a:solidFill>
            </a:rPr>
            <a:t>Reconhecer benefícios e riscos da computação em nuvem;</a:t>
          </a:r>
          <a:endParaRPr lang="pt-BR" altLang="pt-BR" sz="1400" b="0" dirty="0">
            <a:solidFill>
              <a:schemeClr val="tx1">
                <a:lumMod val="65000"/>
                <a:lumOff val="35000"/>
              </a:schemeClr>
            </a:solidFill>
          </a:endParaRPr>
        </a:p>
      </dgm:t>
    </dgm:pt>
    <dgm:pt modelId="{D6F79FFE-8B47-407F-B339-04EE6A1CDBEC}" type="parTrans" cxnId="{B4B15CF0-DF57-42A4-8F1B-B9FD16160A78}">
      <dgm:prSet/>
      <dgm:spPr/>
      <dgm:t>
        <a:bodyPr/>
        <a:lstStyle/>
        <a:p>
          <a:endParaRPr lang="pt-BR" sz="1400" b="0">
            <a:solidFill>
              <a:schemeClr val="tx1">
                <a:lumMod val="65000"/>
                <a:lumOff val="35000"/>
              </a:schemeClr>
            </a:solidFill>
          </a:endParaRPr>
        </a:p>
      </dgm:t>
    </dgm:pt>
    <dgm:pt modelId="{C05C91E0-2207-4EF0-A77D-A5E46F99E9B4}" type="sibTrans" cxnId="{B4B15CF0-DF57-42A4-8F1B-B9FD16160A78}">
      <dgm:prSet/>
      <dgm:spPr/>
      <dgm:t>
        <a:bodyPr/>
        <a:lstStyle/>
        <a:p>
          <a:endParaRPr lang="pt-BR" sz="1400" b="0">
            <a:solidFill>
              <a:schemeClr val="tx1">
                <a:lumMod val="65000"/>
                <a:lumOff val="35000"/>
              </a:schemeClr>
            </a:solidFill>
          </a:endParaRPr>
        </a:p>
      </dgm:t>
    </dgm:pt>
    <dgm:pt modelId="{19355C88-1C80-42A5-A574-3A3F38947840}">
      <dgm:prSet custT="1"/>
      <dgm:spPr>
        <a:solidFill>
          <a:schemeClr val="bg1">
            <a:lumMod val="95000"/>
          </a:schemeClr>
        </a:solidFill>
        <a:ln w="3175">
          <a:solidFill>
            <a:schemeClr val="bg1">
              <a:lumMod val="85000"/>
            </a:schemeClr>
          </a:solidFill>
        </a:ln>
      </dgm:spPr>
      <dgm:t>
        <a:bodyPr/>
        <a:lstStyle/>
        <a:p>
          <a:r>
            <a:rPr lang="pt-BR" sz="1400" b="0" dirty="0">
              <a:solidFill>
                <a:schemeClr val="tx1">
                  <a:lumMod val="65000"/>
                  <a:lumOff val="35000"/>
                </a:schemeClr>
              </a:solidFill>
            </a:rPr>
            <a:t>Analisar os serviços em computação em nuvem.</a:t>
          </a:r>
          <a:endParaRPr lang="pt-BR" altLang="pt-BR" sz="1400" b="0" dirty="0">
            <a:solidFill>
              <a:schemeClr val="tx1">
                <a:lumMod val="65000"/>
                <a:lumOff val="35000"/>
              </a:schemeClr>
            </a:solidFill>
          </a:endParaRPr>
        </a:p>
      </dgm:t>
    </dgm:pt>
    <dgm:pt modelId="{C7CF6193-E195-40CE-95C9-9C5A9731F50F}" type="parTrans" cxnId="{0827F173-00DE-4BF9-B16D-8610B3E1731B}">
      <dgm:prSet/>
      <dgm:spPr/>
      <dgm:t>
        <a:bodyPr/>
        <a:lstStyle/>
        <a:p>
          <a:endParaRPr lang="pt-BR" sz="1400" b="0">
            <a:solidFill>
              <a:schemeClr val="tx1">
                <a:lumMod val="65000"/>
                <a:lumOff val="35000"/>
              </a:schemeClr>
            </a:solidFill>
          </a:endParaRPr>
        </a:p>
      </dgm:t>
    </dgm:pt>
    <dgm:pt modelId="{45AAC141-52F4-4617-B79B-3FF876B656C7}" type="sibTrans" cxnId="{0827F173-00DE-4BF9-B16D-8610B3E1731B}">
      <dgm:prSet/>
      <dgm:spPr/>
      <dgm:t>
        <a:bodyPr/>
        <a:lstStyle/>
        <a:p>
          <a:endParaRPr lang="pt-BR" sz="1400" b="0">
            <a:solidFill>
              <a:schemeClr val="tx1">
                <a:lumMod val="65000"/>
                <a:lumOff val="35000"/>
              </a:schemeClr>
            </a:solidFill>
          </a:endParaRPr>
        </a:p>
      </dgm:t>
    </dgm:pt>
    <dgm:pt modelId="{26ACA677-B687-4104-BA10-A16CA72876CE}" type="pres">
      <dgm:prSet presAssocID="{68EC703A-45DD-4E32-8969-E371DF6B530E}" presName="linear" presStyleCnt="0">
        <dgm:presLayoutVars>
          <dgm:animLvl val="lvl"/>
          <dgm:resizeHandles val="exact"/>
        </dgm:presLayoutVars>
      </dgm:prSet>
      <dgm:spPr/>
    </dgm:pt>
    <dgm:pt modelId="{95CBA580-B471-4069-AD9E-7A5C629A3488}" type="pres">
      <dgm:prSet presAssocID="{41938F39-B707-40F8-A1EF-BEA5C1BB490C}" presName="parentText" presStyleLbl="node1" presStyleIdx="0" presStyleCnt="3" custScaleY="62093">
        <dgm:presLayoutVars>
          <dgm:chMax val="0"/>
          <dgm:bulletEnabled val="1"/>
        </dgm:presLayoutVars>
      </dgm:prSet>
      <dgm:spPr>
        <a:prstGeom prst="rect">
          <a:avLst/>
        </a:prstGeom>
      </dgm:spPr>
    </dgm:pt>
    <dgm:pt modelId="{6F8CF442-7A6D-4EE5-BE6D-F53FA4F81BAB}" type="pres">
      <dgm:prSet presAssocID="{97F9D200-0971-4830-986E-E7B45CD08CF8}" presName="spacer" presStyleCnt="0"/>
      <dgm:spPr/>
    </dgm:pt>
    <dgm:pt modelId="{8AB01E03-0B19-4E2E-B88F-0FDDF6E47F6F}" type="pres">
      <dgm:prSet presAssocID="{A4D76EF0-5E4B-4465-9606-E141A70CC506}" presName="parentText" presStyleLbl="node1" presStyleIdx="1" presStyleCnt="3" custScaleY="62093">
        <dgm:presLayoutVars>
          <dgm:chMax val="0"/>
          <dgm:bulletEnabled val="1"/>
        </dgm:presLayoutVars>
      </dgm:prSet>
      <dgm:spPr>
        <a:prstGeom prst="rect">
          <a:avLst/>
        </a:prstGeom>
      </dgm:spPr>
    </dgm:pt>
    <dgm:pt modelId="{637FE0D8-6AE5-4AC5-BA45-DEF17D81A9B4}" type="pres">
      <dgm:prSet presAssocID="{C05C91E0-2207-4EF0-A77D-A5E46F99E9B4}" presName="spacer" presStyleCnt="0"/>
      <dgm:spPr/>
    </dgm:pt>
    <dgm:pt modelId="{30631A50-6B2A-417D-99E2-75132D9C03AE}" type="pres">
      <dgm:prSet presAssocID="{19355C88-1C80-42A5-A574-3A3F38947840}" presName="parentText" presStyleLbl="node1" presStyleIdx="2" presStyleCnt="3" custScaleY="62093">
        <dgm:presLayoutVars>
          <dgm:chMax val="0"/>
          <dgm:bulletEnabled val="1"/>
        </dgm:presLayoutVars>
      </dgm:prSet>
      <dgm:spPr>
        <a:prstGeom prst="rect">
          <a:avLst/>
        </a:prstGeom>
      </dgm:spPr>
    </dgm:pt>
  </dgm:ptLst>
  <dgm:cxnLst>
    <dgm:cxn modelId="{C5C2D972-A164-497A-BC23-D9E57CB843C9}" srcId="{68EC703A-45DD-4E32-8969-E371DF6B530E}" destId="{41938F39-B707-40F8-A1EF-BEA5C1BB490C}" srcOrd="0" destOrd="0" parTransId="{9650D5A9-D641-4C8A-A38D-6F41A6D10977}" sibTransId="{97F9D200-0971-4830-986E-E7B45CD08CF8}"/>
    <dgm:cxn modelId="{0827F173-00DE-4BF9-B16D-8610B3E1731B}" srcId="{68EC703A-45DD-4E32-8969-E371DF6B530E}" destId="{19355C88-1C80-42A5-A574-3A3F38947840}" srcOrd="2" destOrd="0" parTransId="{C7CF6193-E195-40CE-95C9-9C5A9731F50F}" sibTransId="{45AAC141-52F4-4617-B79B-3FF876B656C7}"/>
    <dgm:cxn modelId="{D5AE2587-4DEF-4FCA-982E-B686DF529EAA}" type="presOf" srcId="{A4D76EF0-5E4B-4465-9606-E141A70CC506}" destId="{8AB01E03-0B19-4E2E-B88F-0FDDF6E47F6F}" srcOrd="0" destOrd="0" presId="urn:microsoft.com/office/officeart/2005/8/layout/vList2"/>
    <dgm:cxn modelId="{0F798EAC-8D69-4886-88E1-E459509A02E4}" type="presOf" srcId="{19355C88-1C80-42A5-A574-3A3F38947840}" destId="{30631A50-6B2A-417D-99E2-75132D9C03AE}" srcOrd="0" destOrd="0" presId="urn:microsoft.com/office/officeart/2005/8/layout/vList2"/>
    <dgm:cxn modelId="{634F27B6-F874-40EF-9D73-A93C835B0F8D}" type="presOf" srcId="{68EC703A-45DD-4E32-8969-E371DF6B530E}" destId="{26ACA677-B687-4104-BA10-A16CA72876CE}" srcOrd="0" destOrd="0" presId="urn:microsoft.com/office/officeart/2005/8/layout/vList2"/>
    <dgm:cxn modelId="{84F130E9-6D90-47A8-9174-E912B45FD663}" type="presOf" srcId="{41938F39-B707-40F8-A1EF-BEA5C1BB490C}" destId="{95CBA580-B471-4069-AD9E-7A5C629A3488}" srcOrd="0" destOrd="0" presId="urn:microsoft.com/office/officeart/2005/8/layout/vList2"/>
    <dgm:cxn modelId="{B4B15CF0-DF57-42A4-8F1B-B9FD16160A78}" srcId="{68EC703A-45DD-4E32-8969-E371DF6B530E}" destId="{A4D76EF0-5E4B-4465-9606-E141A70CC506}" srcOrd="1" destOrd="0" parTransId="{D6F79FFE-8B47-407F-B339-04EE6A1CDBEC}" sibTransId="{C05C91E0-2207-4EF0-A77D-A5E46F99E9B4}"/>
    <dgm:cxn modelId="{EFA8EAD9-A7B4-46CA-807E-7F5BBE355756}" type="presParOf" srcId="{26ACA677-B687-4104-BA10-A16CA72876CE}" destId="{95CBA580-B471-4069-AD9E-7A5C629A3488}" srcOrd="0" destOrd="0" presId="urn:microsoft.com/office/officeart/2005/8/layout/vList2"/>
    <dgm:cxn modelId="{98D27396-ABB7-4442-A12C-D373A22B827D}" type="presParOf" srcId="{26ACA677-B687-4104-BA10-A16CA72876CE}" destId="{6F8CF442-7A6D-4EE5-BE6D-F53FA4F81BAB}" srcOrd="1" destOrd="0" presId="urn:microsoft.com/office/officeart/2005/8/layout/vList2"/>
    <dgm:cxn modelId="{B332620C-4282-4121-A281-7090BEB67039}" type="presParOf" srcId="{26ACA677-B687-4104-BA10-A16CA72876CE}" destId="{8AB01E03-0B19-4E2E-B88F-0FDDF6E47F6F}" srcOrd="2" destOrd="0" presId="urn:microsoft.com/office/officeart/2005/8/layout/vList2"/>
    <dgm:cxn modelId="{BFCD1A4C-7D15-4D7D-A250-F5CF3E58B77A}" type="presParOf" srcId="{26ACA677-B687-4104-BA10-A16CA72876CE}" destId="{637FE0D8-6AE5-4AC5-BA45-DEF17D81A9B4}" srcOrd="3" destOrd="0" presId="urn:microsoft.com/office/officeart/2005/8/layout/vList2"/>
    <dgm:cxn modelId="{E5793A27-148F-41F0-A0EB-F964D6470AD6}" type="presParOf" srcId="{26ACA677-B687-4104-BA10-A16CA72876CE}" destId="{30631A50-6B2A-417D-99E2-75132D9C03AE}" srcOrd="4" destOrd="0" presId="urn:microsoft.com/office/officeart/2005/8/layout/vList2"/>
  </dgm:cxnLst>
  <dgm:bg/>
  <dgm:whole>
    <a:ln w="3175"/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5CBA580-B471-4069-AD9E-7A5C629A3488}">
      <dsp:nvSpPr>
        <dsp:cNvPr id="0" name=""/>
        <dsp:cNvSpPr/>
      </dsp:nvSpPr>
      <dsp:spPr>
        <a:xfrm>
          <a:off x="0" y="4055"/>
          <a:ext cx="4416355" cy="534695"/>
        </a:xfrm>
        <a:prstGeom prst="rect">
          <a:avLst/>
        </a:prstGeom>
        <a:solidFill>
          <a:schemeClr val="bg1">
            <a:lumMod val="95000"/>
          </a:schemeClr>
        </a:solidFill>
        <a:ln w="3175" cap="flat" cmpd="sng" algn="ctr">
          <a:solidFill>
            <a:schemeClr val="bg1">
              <a:lumMod val="8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400" b="0" kern="1200" dirty="0">
              <a:solidFill>
                <a:schemeClr val="tx1">
                  <a:lumMod val="65000"/>
                  <a:lumOff val="35000"/>
                </a:schemeClr>
              </a:solidFill>
            </a:rPr>
            <a:t>Identificar características da computação em nuvem;</a:t>
          </a:r>
          <a:endParaRPr lang="pt-BR" sz="1400" b="0" i="0" kern="1200" dirty="0">
            <a:solidFill>
              <a:schemeClr val="tx1">
                <a:lumMod val="65000"/>
                <a:lumOff val="35000"/>
              </a:schemeClr>
            </a:solidFill>
          </a:endParaRPr>
        </a:p>
      </dsp:txBody>
      <dsp:txXfrm>
        <a:off x="0" y="4055"/>
        <a:ext cx="4416355" cy="534695"/>
      </dsp:txXfrm>
    </dsp:sp>
    <dsp:sp modelId="{8AB01E03-0B19-4E2E-B88F-0FDDF6E47F6F}">
      <dsp:nvSpPr>
        <dsp:cNvPr id="0" name=""/>
        <dsp:cNvSpPr/>
      </dsp:nvSpPr>
      <dsp:spPr>
        <a:xfrm>
          <a:off x="0" y="671230"/>
          <a:ext cx="4416355" cy="534695"/>
        </a:xfrm>
        <a:prstGeom prst="rect">
          <a:avLst/>
        </a:prstGeom>
        <a:solidFill>
          <a:schemeClr val="bg1">
            <a:lumMod val="95000"/>
          </a:schemeClr>
        </a:solidFill>
        <a:ln w="3175" cap="flat" cmpd="sng" algn="ctr">
          <a:solidFill>
            <a:schemeClr val="bg1">
              <a:lumMod val="8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400" b="0" kern="1200" dirty="0">
              <a:solidFill>
                <a:schemeClr val="tx1">
                  <a:lumMod val="65000"/>
                  <a:lumOff val="35000"/>
                </a:schemeClr>
              </a:solidFill>
            </a:rPr>
            <a:t>Reconhecer benefícios e riscos da computação em nuvem;</a:t>
          </a:r>
          <a:endParaRPr lang="pt-BR" altLang="pt-BR" sz="1400" b="0" kern="1200" dirty="0">
            <a:solidFill>
              <a:schemeClr val="tx1">
                <a:lumMod val="65000"/>
                <a:lumOff val="35000"/>
              </a:schemeClr>
            </a:solidFill>
          </a:endParaRPr>
        </a:p>
      </dsp:txBody>
      <dsp:txXfrm>
        <a:off x="0" y="671230"/>
        <a:ext cx="4416355" cy="534695"/>
      </dsp:txXfrm>
    </dsp:sp>
    <dsp:sp modelId="{30631A50-6B2A-417D-99E2-75132D9C03AE}">
      <dsp:nvSpPr>
        <dsp:cNvPr id="0" name=""/>
        <dsp:cNvSpPr/>
      </dsp:nvSpPr>
      <dsp:spPr>
        <a:xfrm>
          <a:off x="0" y="1338406"/>
          <a:ext cx="4416355" cy="534695"/>
        </a:xfrm>
        <a:prstGeom prst="rect">
          <a:avLst/>
        </a:prstGeom>
        <a:solidFill>
          <a:schemeClr val="bg1">
            <a:lumMod val="95000"/>
          </a:schemeClr>
        </a:solidFill>
        <a:ln w="3175" cap="flat" cmpd="sng" algn="ctr">
          <a:solidFill>
            <a:schemeClr val="bg1">
              <a:lumMod val="8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400" b="0" kern="1200" dirty="0">
              <a:solidFill>
                <a:schemeClr val="tx1">
                  <a:lumMod val="65000"/>
                  <a:lumOff val="35000"/>
                </a:schemeClr>
              </a:solidFill>
            </a:rPr>
            <a:t>Analisar os serviços em computação em nuvem.</a:t>
          </a:r>
          <a:endParaRPr lang="pt-BR" altLang="pt-BR" sz="1400" b="0" kern="1200" dirty="0">
            <a:solidFill>
              <a:schemeClr val="tx1">
                <a:lumMod val="65000"/>
                <a:lumOff val="35000"/>
              </a:schemeClr>
            </a:solidFill>
          </a:endParaRPr>
        </a:p>
      </dsp:txBody>
      <dsp:txXfrm>
        <a:off x="0" y="1338406"/>
        <a:ext cx="4416355" cy="53469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2B43C5-6F52-AD40-A97F-6E8DC5AF1C1A}" type="datetimeFigureOut">
              <a:rPr lang="en-US" smtClean="0"/>
              <a:pPr/>
              <a:t>12/26/2018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6A60AB-6121-1D4C-9565-E7EB4E0D1A5B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2988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jpg>
</file>

<file path=ppt/media/image3.png>
</file>

<file path=ppt/media/image4.jpe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defTabSz="456977">
              <a:defRPr sz="1200">
                <a:latin typeface="Calibri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3F3EF2BD-F832-4131-93A4-A20917D2CFF3}" type="datetimeFigureOut">
              <a:rPr lang="en-US"/>
              <a:pPr>
                <a:defRPr/>
              </a:pPr>
              <a:t>12/26/2018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x-none" noProof="0"/>
              <a:t>Click to edit Master text styles</a:t>
            </a:r>
          </a:p>
          <a:p>
            <a:pPr lvl="1"/>
            <a:r>
              <a:rPr lang="x-none" noProof="0"/>
              <a:t>Second level</a:t>
            </a:r>
          </a:p>
          <a:p>
            <a:pPr lvl="2"/>
            <a:r>
              <a:rPr lang="x-none" noProof="0"/>
              <a:t>Third level</a:t>
            </a:r>
          </a:p>
          <a:p>
            <a:pPr lvl="3"/>
            <a:r>
              <a:rPr lang="x-none" noProof="0"/>
              <a:t>Fourth level</a:t>
            </a:r>
          </a:p>
          <a:p>
            <a:pPr lvl="4"/>
            <a:r>
              <a:rPr lang="x-none" noProof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defTabSz="456977">
              <a:defRPr sz="1200">
                <a:latin typeface="Calibri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F7747FA5-7DBF-4787-98CD-3C5843D2809D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17705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5613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ＭＳ Ｐゴシック" charset="0"/>
      </a:defRPr>
    </a:lvl1pPr>
    <a:lvl2pPr marL="455613" algn="l" defTabSz="455613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+mn-cs"/>
      </a:defRPr>
    </a:lvl2pPr>
    <a:lvl3pPr marL="912813" algn="l" defTabSz="455613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+mn-cs"/>
      </a:defRPr>
    </a:lvl3pPr>
    <a:lvl4pPr marL="1370013" algn="l" defTabSz="455613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+mn-cs"/>
      </a:defRPr>
    </a:lvl4pPr>
    <a:lvl5pPr marL="1827213" algn="l" defTabSz="455613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+mn-cs"/>
      </a:defRPr>
    </a:lvl5pPr>
    <a:lvl6pPr marL="2284896" algn="l" defTabSz="4569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1876" algn="l" defTabSz="4569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8856" algn="l" defTabSz="4569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5835" algn="l" defTabSz="4569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/>
          <p:cNvSpPr txBox="1"/>
          <p:nvPr userDrawn="1"/>
        </p:nvSpPr>
        <p:spPr>
          <a:xfrm>
            <a:off x="297366" y="4873833"/>
            <a:ext cx="42971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189" indent="-457189">
              <a:defRPr/>
            </a:pPr>
            <a:r>
              <a:rPr lang="pt-BR" sz="1200" b="1" dirty="0">
                <a:solidFill>
                  <a:srgbClr val="219D93"/>
                </a:solidFill>
              </a:rPr>
              <a:t>AULA 4: COMPUTAÇÃO EM NUVEM – Prof. André Braga – 2018-2</a:t>
            </a:r>
          </a:p>
        </p:txBody>
      </p:sp>
      <p:sp>
        <p:nvSpPr>
          <p:cNvPr id="6" name="CaixaDeTexto 5"/>
          <p:cNvSpPr txBox="1"/>
          <p:nvPr userDrawn="1"/>
        </p:nvSpPr>
        <p:spPr>
          <a:xfrm>
            <a:off x="375047" y="340208"/>
            <a:ext cx="20070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b="1" i="0" dirty="0">
                <a:solidFill>
                  <a:srgbClr val="219D93"/>
                </a:solidFill>
              </a:rPr>
              <a:t>Gestão de Infraestrutura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/>
          <p:cNvSpPr txBox="1"/>
          <p:nvPr userDrawn="1"/>
        </p:nvSpPr>
        <p:spPr>
          <a:xfrm>
            <a:off x="297366" y="4873833"/>
            <a:ext cx="18269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b="1" dirty="0">
                <a:solidFill>
                  <a:srgbClr val="219D93"/>
                </a:solidFill>
              </a:rPr>
              <a:t>AULA 01: NOME DA AULA</a:t>
            </a:r>
          </a:p>
        </p:txBody>
      </p:sp>
      <p:sp>
        <p:nvSpPr>
          <p:cNvPr id="8" name="CaixaDeTexto 7"/>
          <p:cNvSpPr txBox="1"/>
          <p:nvPr userDrawn="1"/>
        </p:nvSpPr>
        <p:spPr>
          <a:xfrm>
            <a:off x="375047" y="340208"/>
            <a:ext cx="9060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b="1" dirty="0">
                <a:solidFill>
                  <a:srgbClr val="219D93"/>
                </a:solidFill>
              </a:rPr>
              <a:t>Disciplina</a:t>
            </a:r>
          </a:p>
        </p:txBody>
      </p:sp>
    </p:spTree>
    <p:extLst>
      <p:ext uri="{BB962C8B-B14F-4D97-AF65-F5344CB8AC3E}">
        <p14:creationId xmlns:p14="http://schemas.microsoft.com/office/powerpoint/2010/main" val="7849832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9" r:id="rId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ndrelb2000/CURSOS" TargetMode="External"/><Relationship Id="rId2" Type="http://schemas.openxmlformats.org/officeDocument/2006/relationships/hyperlink" Target="mailto:andre.luiz.braga2000@gmail.com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86Q14mdA-Jg" TargetMode="External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youtube.com/watch?v=QQ2FJ-Xv3QI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idx="4294967295"/>
          </p:nvPr>
        </p:nvSpPr>
        <p:spPr>
          <a:xfrm>
            <a:off x="324195" y="532997"/>
            <a:ext cx="7714211" cy="1790700"/>
          </a:xfrm>
        </p:spPr>
        <p:txBody>
          <a:bodyPr>
            <a:normAutofit/>
          </a:bodyPr>
          <a:lstStyle/>
          <a:p>
            <a:r>
              <a:rPr lang="en-US" dirty="0" err="1"/>
              <a:t>Gestão</a:t>
            </a:r>
            <a:r>
              <a:rPr lang="en-US" dirty="0"/>
              <a:t> de </a:t>
            </a:r>
            <a:r>
              <a:rPr lang="en-US" dirty="0" err="1"/>
              <a:t>Infraestrutura</a:t>
            </a:r>
            <a:r>
              <a:rPr lang="en-US" dirty="0"/>
              <a:t> de TI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4294967295"/>
          </p:nvPr>
        </p:nvSpPr>
        <p:spPr>
          <a:xfrm>
            <a:off x="1105594" y="1377376"/>
            <a:ext cx="7211293" cy="1707227"/>
          </a:xfrm>
        </p:spPr>
        <p:txBody>
          <a:bodyPr>
            <a:normAutofit fontScale="47500" lnSpcReduction="20000"/>
          </a:bodyPr>
          <a:lstStyle/>
          <a:p>
            <a:r>
              <a:rPr lang="en-US" sz="5000" dirty="0"/>
              <a:t>Prof. André Luiz Braga</a:t>
            </a:r>
          </a:p>
          <a:p>
            <a:r>
              <a:rPr lang="en-US" sz="5000" dirty="0" err="1"/>
              <a:t>M.Sc</a:t>
            </a:r>
            <a:r>
              <a:rPr lang="en-US" sz="5000" dirty="0"/>
              <a:t> - COPPE/UFRJ</a:t>
            </a:r>
          </a:p>
          <a:p>
            <a:r>
              <a:rPr lang="en-US" sz="5000" dirty="0" err="1"/>
              <a:t>D.Sc</a:t>
            </a:r>
            <a:r>
              <a:rPr lang="en-US" sz="5000" dirty="0"/>
              <a:t> – IBM Silicon Valley Lab / COPPE / UFRJ</a:t>
            </a:r>
          </a:p>
          <a:p>
            <a:r>
              <a:rPr lang="en-US" sz="5000" dirty="0"/>
              <a:t>IBM Certified Sr. IT Architect / Open Group</a:t>
            </a:r>
          </a:p>
          <a:p>
            <a:endParaRPr lang="en-US" dirty="0"/>
          </a:p>
          <a:p>
            <a:endParaRPr lang="pt-BR" dirty="0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547B8BA2-04CC-44BA-B617-276873BF2870}"/>
              </a:ext>
            </a:extLst>
          </p:cNvPr>
          <p:cNvSpPr/>
          <p:nvPr/>
        </p:nvSpPr>
        <p:spPr>
          <a:xfrm>
            <a:off x="252895" y="3100542"/>
            <a:ext cx="8736122" cy="175432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Email: 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  <a:hlinkClick r:id="rId2"/>
              </a:rPr>
              <a:t>andre.luiz.braga2000@gmail.com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Eviar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um email com o assunto: “CCT0347-&lt;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Turma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&gt;” para ser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incluído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lista de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distribuição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Material do curso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disponível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em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en-US" dirty="0">
                <a:sym typeface="Wingdings" panose="05000000000000000000" pitchFamily="2" charset="2"/>
                <a:hlinkClick r:id="rId3"/>
              </a:rPr>
              <a:t>https://github.com/andrelb2000/CURSOS</a:t>
            </a:r>
            <a:endParaRPr lang="en-US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3906902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 10"/>
          <p:cNvSpPr/>
          <p:nvPr/>
        </p:nvSpPr>
        <p:spPr>
          <a:xfrm rot="275902">
            <a:off x="7936143" y="1385551"/>
            <a:ext cx="626363" cy="541902"/>
          </a:xfrm>
          <a:custGeom>
            <a:avLst/>
            <a:gdLst>
              <a:gd name="connsiteX0" fmla="*/ 0 w 556537"/>
              <a:gd name="connsiteY0" fmla="*/ 0 h 349397"/>
              <a:gd name="connsiteX1" fmla="*/ 556537 w 556537"/>
              <a:gd name="connsiteY1" fmla="*/ 0 h 349397"/>
              <a:gd name="connsiteX2" fmla="*/ 556537 w 556537"/>
              <a:gd name="connsiteY2" fmla="*/ 349397 h 349397"/>
              <a:gd name="connsiteX3" fmla="*/ 0 w 556537"/>
              <a:gd name="connsiteY3" fmla="*/ 349397 h 349397"/>
              <a:gd name="connsiteX4" fmla="*/ 0 w 556537"/>
              <a:gd name="connsiteY4" fmla="*/ 0 h 349397"/>
              <a:gd name="connsiteX0" fmla="*/ 0 w 568569"/>
              <a:gd name="connsiteY0" fmla="*/ 0 h 541902"/>
              <a:gd name="connsiteX1" fmla="*/ 556537 w 568569"/>
              <a:gd name="connsiteY1" fmla="*/ 0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  <a:gd name="connsiteX0" fmla="*/ 0 w 568569"/>
              <a:gd name="connsiteY0" fmla="*/ 0 h 541902"/>
              <a:gd name="connsiteX1" fmla="*/ 556537 w 568569"/>
              <a:gd name="connsiteY1" fmla="*/ 108284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8569" h="541902">
                <a:moveTo>
                  <a:pt x="0" y="0"/>
                </a:moveTo>
                <a:lnTo>
                  <a:pt x="556537" y="108284"/>
                </a:lnTo>
                <a:lnTo>
                  <a:pt x="568569" y="541902"/>
                </a:lnTo>
                <a:lnTo>
                  <a:pt x="0" y="34939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/>
          <p:cNvSpPr/>
          <p:nvPr/>
        </p:nvSpPr>
        <p:spPr>
          <a:xfrm>
            <a:off x="583813" y="1125409"/>
            <a:ext cx="7696852" cy="3343153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3" name="Grupo 7"/>
          <p:cNvGrpSpPr/>
          <p:nvPr/>
        </p:nvGrpSpPr>
        <p:grpSpPr>
          <a:xfrm>
            <a:off x="5228229" y="1518555"/>
            <a:ext cx="3330420" cy="2617349"/>
            <a:chOff x="8959367" y="2243285"/>
            <a:chExt cx="2952014" cy="2729264"/>
          </a:xfrm>
        </p:grpSpPr>
        <p:sp>
          <p:nvSpPr>
            <p:cNvPr id="14" name="Retângulo 13"/>
            <p:cNvSpPr/>
            <p:nvPr/>
          </p:nvSpPr>
          <p:spPr>
            <a:xfrm>
              <a:off x="8959368" y="2243286"/>
              <a:ext cx="2952013" cy="27292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" name="Retângulo 14"/>
            <p:cNvSpPr/>
            <p:nvPr/>
          </p:nvSpPr>
          <p:spPr>
            <a:xfrm>
              <a:off x="8959367" y="2243285"/>
              <a:ext cx="2952013" cy="2729263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sp>
        <p:nvSpPr>
          <p:cNvPr id="17" name="Retângulo de cantos arredondados 5"/>
          <p:cNvSpPr/>
          <p:nvPr/>
        </p:nvSpPr>
        <p:spPr>
          <a:xfrm flipV="1">
            <a:off x="593075" y="4468560"/>
            <a:ext cx="7696852" cy="45719"/>
          </a:xfrm>
          <a:prstGeom prst="roundRect">
            <a:avLst/>
          </a:prstGeom>
          <a:solidFill>
            <a:srgbClr val="4BB7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CaixaDeTexto 17"/>
          <p:cNvSpPr txBox="1"/>
          <p:nvPr/>
        </p:nvSpPr>
        <p:spPr>
          <a:xfrm>
            <a:off x="827570" y="2201706"/>
            <a:ext cx="4156901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defRPr/>
            </a:pPr>
            <a:r>
              <a:rPr lang="pt-BR" sz="1400" b="1" dirty="0">
                <a:solidFill>
                  <a:srgbClr val="219D93"/>
                </a:solidFill>
              </a:rPr>
              <a:t>Características da computação em nuvem (NIST, 2011) </a:t>
            </a:r>
          </a:p>
          <a:p>
            <a:pPr marL="285750" lvl="1" indent="-285750">
              <a:buFont typeface="Arial" panose="020B0604020202020204" pitchFamily="34" charset="0"/>
              <a:buChar char="•"/>
              <a:defRPr/>
            </a:pPr>
            <a:r>
              <a:rPr lang="pt-B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Autoatendimento sob demanda:</a:t>
            </a:r>
          </a:p>
          <a:p>
            <a:pPr marL="457200" lvl="2" indent="0">
              <a:defRPr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Funcionalidades computacionais são providas automaticamente com o provedor de serviço e sem a interação humana. </a:t>
            </a:r>
          </a:p>
        </p:txBody>
      </p:sp>
      <p:sp>
        <p:nvSpPr>
          <p:cNvPr id="19" name="CaixaDeTexto 18"/>
          <p:cNvSpPr txBox="1"/>
          <p:nvPr/>
        </p:nvSpPr>
        <p:spPr>
          <a:xfrm>
            <a:off x="369785" y="561729"/>
            <a:ext cx="52643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pt-BR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Características da computação em nuvem</a:t>
            </a:r>
          </a:p>
        </p:txBody>
      </p:sp>
      <p:pic>
        <p:nvPicPr>
          <p:cNvPr id="21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2262" y="1678054"/>
            <a:ext cx="3076715" cy="2303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812542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 10"/>
          <p:cNvSpPr/>
          <p:nvPr/>
        </p:nvSpPr>
        <p:spPr>
          <a:xfrm rot="275902">
            <a:off x="7936143" y="1400067"/>
            <a:ext cx="626363" cy="541902"/>
          </a:xfrm>
          <a:custGeom>
            <a:avLst/>
            <a:gdLst>
              <a:gd name="connsiteX0" fmla="*/ 0 w 556537"/>
              <a:gd name="connsiteY0" fmla="*/ 0 h 349397"/>
              <a:gd name="connsiteX1" fmla="*/ 556537 w 556537"/>
              <a:gd name="connsiteY1" fmla="*/ 0 h 349397"/>
              <a:gd name="connsiteX2" fmla="*/ 556537 w 556537"/>
              <a:gd name="connsiteY2" fmla="*/ 349397 h 349397"/>
              <a:gd name="connsiteX3" fmla="*/ 0 w 556537"/>
              <a:gd name="connsiteY3" fmla="*/ 349397 h 349397"/>
              <a:gd name="connsiteX4" fmla="*/ 0 w 556537"/>
              <a:gd name="connsiteY4" fmla="*/ 0 h 349397"/>
              <a:gd name="connsiteX0" fmla="*/ 0 w 568569"/>
              <a:gd name="connsiteY0" fmla="*/ 0 h 541902"/>
              <a:gd name="connsiteX1" fmla="*/ 556537 w 568569"/>
              <a:gd name="connsiteY1" fmla="*/ 0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  <a:gd name="connsiteX0" fmla="*/ 0 w 568569"/>
              <a:gd name="connsiteY0" fmla="*/ 0 h 541902"/>
              <a:gd name="connsiteX1" fmla="*/ 556537 w 568569"/>
              <a:gd name="connsiteY1" fmla="*/ 108284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8569" h="541902">
                <a:moveTo>
                  <a:pt x="0" y="0"/>
                </a:moveTo>
                <a:lnTo>
                  <a:pt x="556537" y="108284"/>
                </a:lnTo>
                <a:lnTo>
                  <a:pt x="568569" y="541902"/>
                </a:lnTo>
                <a:lnTo>
                  <a:pt x="0" y="34939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/>
          <p:cNvSpPr/>
          <p:nvPr/>
        </p:nvSpPr>
        <p:spPr>
          <a:xfrm>
            <a:off x="583813" y="1125409"/>
            <a:ext cx="7696852" cy="3343153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3" name="Grupo 7"/>
          <p:cNvGrpSpPr/>
          <p:nvPr/>
        </p:nvGrpSpPr>
        <p:grpSpPr>
          <a:xfrm>
            <a:off x="5228229" y="1533071"/>
            <a:ext cx="3330420" cy="2575146"/>
            <a:chOff x="8959367" y="2243285"/>
            <a:chExt cx="2952014" cy="2729264"/>
          </a:xfrm>
        </p:grpSpPr>
        <p:sp>
          <p:nvSpPr>
            <p:cNvPr id="15" name="Retângulo 14"/>
            <p:cNvSpPr/>
            <p:nvPr/>
          </p:nvSpPr>
          <p:spPr>
            <a:xfrm>
              <a:off x="8959368" y="2243286"/>
              <a:ext cx="2952013" cy="27292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6" name="Retângulo 15"/>
            <p:cNvSpPr/>
            <p:nvPr/>
          </p:nvSpPr>
          <p:spPr>
            <a:xfrm>
              <a:off x="8959367" y="2243285"/>
              <a:ext cx="2952013" cy="2729263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sp>
        <p:nvSpPr>
          <p:cNvPr id="18" name="Retângulo de cantos arredondados 5"/>
          <p:cNvSpPr/>
          <p:nvPr/>
        </p:nvSpPr>
        <p:spPr>
          <a:xfrm flipV="1">
            <a:off x="593075" y="4468560"/>
            <a:ext cx="7696852" cy="45719"/>
          </a:xfrm>
          <a:prstGeom prst="roundRect">
            <a:avLst/>
          </a:prstGeom>
          <a:solidFill>
            <a:srgbClr val="4BB7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CaixaDeTexto 18"/>
          <p:cNvSpPr txBox="1"/>
          <p:nvPr/>
        </p:nvSpPr>
        <p:spPr>
          <a:xfrm>
            <a:off x="793344" y="1878541"/>
            <a:ext cx="4156901" cy="1892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defRPr/>
            </a:pPr>
            <a:r>
              <a:rPr lang="pt-BR" sz="1400" b="1" dirty="0">
                <a:solidFill>
                  <a:srgbClr val="219D93"/>
                </a:solidFill>
              </a:rPr>
              <a:t>Características da computação em nuvem (NIST, 2011) </a:t>
            </a:r>
          </a:p>
          <a:p>
            <a:pPr marL="285750" lvl="1" indent="-285750">
              <a:buFont typeface="Arial" panose="020B0604020202020204" pitchFamily="34" charset="0"/>
              <a:buChar char="•"/>
              <a:defRPr/>
            </a:pPr>
            <a:r>
              <a:rPr lang="pt-B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Amplo acesso à serviços de rede:</a:t>
            </a:r>
          </a:p>
          <a:p>
            <a:pPr marL="457200" lvl="2" indent="0">
              <a:defRPr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Recursos computacionais estão disponíveis através da internet e são acessados via mecanismos padronizados, para que possam ser utilizados por dispositivos móveis e portáteis, computadores e outros aparelhos que possuam as características necessárias.</a:t>
            </a:r>
          </a:p>
        </p:txBody>
      </p:sp>
      <p:sp>
        <p:nvSpPr>
          <p:cNvPr id="20" name="CaixaDeTexto 19"/>
          <p:cNvSpPr txBox="1"/>
          <p:nvPr/>
        </p:nvSpPr>
        <p:spPr>
          <a:xfrm>
            <a:off x="369785" y="561729"/>
            <a:ext cx="52643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pt-BR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Características da computação em nuvem</a:t>
            </a:r>
          </a:p>
        </p:txBody>
      </p:sp>
      <p:pic>
        <p:nvPicPr>
          <p:cNvPr id="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2262" y="1671018"/>
            <a:ext cx="3076715" cy="2303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971834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 10"/>
          <p:cNvSpPr/>
          <p:nvPr/>
        </p:nvSpPr>
        <p:spPr>
          <a:xfrm rot="275902">
            <a:off x="7936143" y="1400067"/>
            <a:ext cx="626363" cy="541902"/>
          </a:xfrm>
          <a:custGeom>
            <a:avLst/>
            <a:gdLst>
              <a:gd name="connsiteX0" fmla="*/ 0 w 556537"/>
              <a:gd name="connsiteY0" fmla="*/ 0 h 349397"/>
              <a:gd name="connsiteX1" fmla="*/ 556537 w 556537"/>
              <a:gd name="connsiteY1" fmla="*/ 0 h 349397"/>
              <a:gd name="connsiteX2" fmla="*/ 556537 w 556537"/>
              <a:gd name="connsiteY2" fmla="*/ 349397 h 349397"/>
              <a:gd name="connsiteX3" fmla="*/ 0 w 556537"/>
              <a:gd name="connsiteY3" fmla="*/ 349397 h 349397"/>
              <a:gd name="connsiteX4" fmla="*/ 0 w 556537"/>
              <a:gd name="connsiteY4" fmla="*/ 0 h 349397"/>
              <a:gd name="connsiteX0" fmla="*/ 0 w 568569"/>
              <a:gd name="connsiteY0" fmla="*/ 0 h 541902"/>
              <a:gd name="connsiteX1" fmla="*/ 556537 w 568569"/>
              <a:gd name="connsiteY1" fmla="*/ 0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  <a:gd name="connsiteX0" fmla="*/ 0 w 568569"/>
              <a:gd name="connsiteY0" fmla="*/ 0 h 541902"/>
              <a:gd name="connsiteX1" fmla="*/ 556537 w 568569"/>
              <a:gd name="connsiteY1" fmla="*/ 108284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8569" h="541902">
                <a:moveTo>
                  <a:pt x="0" y="0"/>
                </a:moveTo>
                <a:lnTo>
                  <a:pt x="556537" y="108284"/>
                </a:lnTo>
                <a:lnTo>
                  <a:pt x="568569" y="541902"/>
                </a:lnTo>
                <a:lnTo>
                  <a:pt x="0" y="34939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/>
          <p:cNvSpPr/>
          <p:nvPr/>
        </p:nvSpPr>
        <p:spPr>
          <a:xfrm>
            <a:off x="583813" y="1125409"/>
            <a:ext cx="7696852" cy="3343153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3" name="Grupo 7"/>
          <p:cNvGrpSpPr/>
          <p:nvPr/>
        </p:nvGrpSpPr>
        <p:grpSpPr>
          <a:xfrm>
            <a:off x="5228229" y="1533071"/>
            <a:ext cx="3330420" cy="2575146"/>
            <a:chOff x="8959367" y="2243285"/>
            <a:chExt cx="2952014" cy="2729264"/>
          </a:xfrm>
        </p:grpSpPr>
        <p:sp>
          <p:nvSpPr>
            <p:cNvPr id="14" name="Retângulo 13"/>
            <p:cNvSpPr/>
            <p:nvPr/>
          </p:nvSpPr>
          <p:spPr>
            <a:xfrm>
              <a:off x="8959368" y="2243286"/>
              <a:ext cx="2952013" cy="27292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6" name="Retângulo 15"/>
            <p:cNvSpPr/>
            <p:nvPr/>
          </p:nvSpPr>
          <p:spPr>
            <a:xfrm>
              <a:off x="8959367" y="2243285"/>
              <a:ext cx="2952013" cy="2729263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sp>
        <p:nvSpPr>
          <p:cNvPr id="17" name="Retângulo de cantos arredondados 5"/>
          <p:cNvSpPr/>
          <p:nvPr/>
        </p:nvSpPr>
        <p:spPr>
          <a:xfrm flipV="1">
            <a:off x="593075" y="4468560"/>
            <a:ext cx="7696852" cy="45719"/>
          </a:xfrm>
          <a:prstGeom prst="roundRect">
            <a:avLst/>
          </a:prstGeom>
          <a:solidFill>
            <a:srgbClr val="4BB7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CaixaDeTexto 17"/>
          <p:cNvSpPr txBox="1"/>
          <p:nvPr/>
        </p:nvSpPr>
        <p:spPr>
          <a:xfrm>
            <a:off x="860601" y="2095480"/>
            <a:ext cx="4156901" cy="14619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79388">
              <a:spcAft>
                <a:spcPts val="600"/>
              </a:spcAft>
              <a:defRPr/>
            </a:pPr>
            <a:r>
              <a:rPr lang="pt-BR" sz="1400" b="1" dirty="0">
                <a:solidFill>
                  <a:srgbClr val="219D93"/>
                </a:solidFill>
              </a:rPr>
              <a:t>Características da computação em nuvem (NIST, 2011) </a:t>
            </a:r>
          </a:p>
          <a:p>
            <a:pPr marL="285750" lvl="1" indent="-285750" defTabSz="179388">
              <a:buFont typeface="Arial" panose="020B0604020202020204" pitchFamily="34" charset="0"/>
              <a:buChar char="•"/>
              <a:defRPr/>
            </a:pPr>
            <a:r>
              <a:rPr lang="pt-B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Grupo de recursos:</a:t>
            </a:r>
          </a:p>
          <a:p>
            <a:pPr marL="266700" lvl="1" indent="0" defTabSz="179388">
              <a:defRPr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 provedor de recursos de computação é agrupado para atender seus clientes através de recursos físicos e virtuais alocados e realocados dinamicamente de acordo com a demanda. </a:t>
            </a:r>
          </a:p>
        </p:txBody>
      </p:sp>
      <p:sp>
        <p:nvSpPr>
          <p:cNvPr id="19" name="CaixaDeTexto 18"/>
          <p:cNvSpPr txBox="1"/>
          <p:nvPr/>
        </p:nvSpPr>
        <p:spPr>
          <a:xfrm>
            <a:off x="369785" y="561729"/>
            <a:ext cx="52643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pt-BR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Características da computação em nuvem</a:t>
            </a:r>
          </a:p>
        </p:txBody>
      </p:sp>
      <p:pic>
        <p:nvPicPr>
          <p:cNvPr id="2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2262" y="1671018"/>
            <a:ext cx="3076715" cy="2303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072547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 10"/>
          <p:cNvSpPr/>
          <p:nvPr/>
        </p:nvSpPr>
        <p:spPr>
          <a:xfrm rot="275902">
            <a:off x="7936143" y="1400067"/>
            <a:ext cx="626363" cy="541902"/>
          </a:xfrm>
          <a:custGeom>
            <a:avLst/>
            <a:gdLst>
              <a:gd name="connsiteX0" fmla="*/ 0 w 556537"/>
              <a:gd name="connsiteY0" fmla="*/ 0 h 349397"/>
              <a:gd name="connsiteX1" fmla="*/ 556537 w 556537"/>
              <a:gd name="connsiteY1" fmla="*/ 0 h 349397"/>
              <a:gd name="connsiteX2" fmla="*/ 556537 w 556537"/>
              <a:gd name="connsiteY2" fmla="*/ 349397 h 349397"/>
              <a:gd name="connsiteX3" fmla="*/ 0 w 556537"/>
              <a:gd name="connsiteY3" fmla="*/ 349397 h 349397"/>
              <a:gd name="connsiteX4" fmla="*/ 0 w 556537"/>
              <a:gd name="connsiteY4" fmla="*/ 0 h 349397"/>
              <a:gd name="connsiteX0" fmla="*/ 0 w 568569"/>
              <a:gd name="connsiteY0" fmla="*/ 0 h 541902"/>
              <a:gd name="connsiteX1" fmla="*/ 556537 w 568569"/>
              <a:gd name="connsiteY1" fmla="*/ 0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  <a:gd name="connsiteX0" fmla="*/ 0 w 568569"/>
              <a:gd name="connsiteY0" fmla="*/ 0 h 541902"/>
              <a:gd name="connsiteX1" fmla="*/ 556537 w 568569"/>
              <a:gd name="connsiteY1" fmla="*/ 108284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8569" h="541902">
                <a:moveTo>
                  <a:pt x="0" y="0"/>
                </a:moveTo>
                <a:lnTo>
                  <a:pt x="556537" y="108284"/>
                </a:lnTo>
                <a:lnTo>
                  <a:pt x="568569" y="541902"/>
                </a:lnTo>
                <a:lnTo>
                  <a:pt x="0" y="34939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/>
          <p:cNvSpPr/>
          <p:nvPr/>
        </p:nvSpPr>
        <p:spPr>
          <a:xfrm>
            <a:off x="583813" y="1125409"/>
            <a:ext cx="7696852" cy="3343153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3" name="Grupo 7"/>
          <p:cNvGrpSpPr/>
          <p:nvPr/>
        </p:nvGrpSpPr>
        <p:grpSpPr>
          <a:xfrm>
            <a:off x="5228229" y="1533071"/>
            <a:ext cx="3330420" cy="2575146"/>
            <a:chOff x="8959367" y="2243285"/>
            <a:chExt cx="2952014" cy="2729264"/>
          </a:xfrm>
        </p:grpSpPr>
        <p:sp>
          <p:nvSpPr>
            <p:cNvPr id="14" name="Retângulo 13"/>
            <p:cNvSpPr/>
            <p:nvPr/>
          </p:nvSpPr>
          <p:spPr>
            <a:xfrm>
              <a:off x="8959368" y="2243286"/>
              <a:ext cx="2952013" cy="27292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" name="Retângulo 14"/>
            <p:cNvSpPr/>
            <p:nvPr/>
          </p:nvSpPr>
          <p:spPr>
            <a:xfrm>
              <a:off x="8959367" y="2243285"/>
              <a:ext cx="2952013" cy="2729263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sp>
        <p:nvSpPr>
          <p:cNvPr id="16" name="Retângulo de cantos arredondados 5"/>
          <p:cNvSpPr/>
          <p:nvPr/>
        </p:nvSpPr>
        <p:spPr>
          <a:xfrm flipV="1">
            <a:off x="593075" y="4468560"/>
            <a:ext cx="7696852" cy="45719"/>
          </a:xfrm>
          <a:prstGeom prst="roundRect">
            <a:avLst/>
          </a:prstGeom>
          <a:solidFill>
            <a:srgbClr val="4BB7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CaixaDeTexto 16"/>
          <p:cNvSpPr txBox="1"/>
          <p:nvPr/>
        </p:nvSpPr>
        <p:spPr>
          <a:xfrm>
            <a:off x="860601" y="1318344"/>
            <a:ext cx="4156901" cy="29700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79388">
              <a:spcAft>
                <a:spcPts val="600"/>
              </a:spcAft>
              <a:defRPr/>
            </a:pPr>
            <a:r>
              <a:rPr lang="pt-BR" sz="1400" b="1" dirty="0">
                <a:solidFill>
                  <a:srgbClr val="219D93"/>
                </a:solidFill>
              </a:rPr>
              <a:t>Características da computação em nuvem (NIST, 2011) 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pt-B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Elasticidade rápida:</a:t>
            </a:r>
          </a:p>
          <a:p>
            <a:pPr marL="266700" lvl="1" indent="0">
              <a:defRPr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Os recursos podem ser provisionados rapidamente e de forma elástica, muitas vezes automática, para aumentar em escala rapidamente e também reduzir de forma acelerada.  O cliente dos recursos deve pensar que possui recursos ilimitados e que podem ser contratados em qualquer quantidade e a qualquer momento. </a:t>
            </a:r>
          </a:p>
          <a:p>
            <a:pPr marL="266700" lvl="1" indent="0">
              <a:defRPr/>
            </a:pPr>
            <a:endParaRPr lang="pt-B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66700" lvl="1" indent="0">
              <a:defRPr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Componentes: escalabilidade linear; utilização sob demanda; e pagamento por unidades consumidas de recurso.</a:t>
            </a:r>
          </a:p>
        </p:txBody>
      </p:sp>
      <p:sp>
        <p:nvSpPr>
          <p:cNvPr id="18" name="CaixaDeTexto 17"/>
          <p:cNvSpPr txBox="1"/>
          <p:nvPr/>
        </p:nvSpPr>
        <p:spPr>
          <a:xfrm>
            <a:off x="369785" y="561729"/>
            <a:ext cx="52643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pt-BR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Características da computação em nuvem</a:t>
            </a:r>
          </a:p>
        </p:txBody>
      </p:sp>
      <p:pic>
        <p:nvPicPr>
          <p:cNvPr id="19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2262" y="1671018"/>
            <a:ext cx="3076715" cy="2303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225058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 10"/>
          <p:cNvSpPr/>
          <p:nvPr/>
        </p:nvSpPr>
        <p:spPr>
          <a:xfrm rot="275902">
            <a:off x="7936143" y="1505572"/>
            <a:ext cx="626363" cy="541902"/>
          </a:xfrm>
          <a:custGeom>
            <a:avLst/>
            <a:gdLst>
              <a:gd name="connsiteX0" fmla="*/ 0 w 556537"/>
              <a:gd name="connsiteY0" fmla="*/ 0 h 349397"/>
              <a:gd name="connsiteX1" fmla="*/ 556537 w 556537"/>
              <a:gd name="connsiteY1" fmla="*/ 0 h 349397"/>
              <a:gd name="connsiteX2" fmla="*/ 556537 w 556537"/>
              <a:gd name="connsiteY2" fmla="*/ 349397 h 349397"/>
              <a:gd name="connsiteX3" fmla="*/ 0 w 556537"/>
              <a:gd name="connsiteY3" fmla="*/ 349397 h 349397"/>
              <a:gd name="connsiteX4" fmla="*/ 0 w 556537"/>
              <a:gd name="connsiteY4" fmla="*/ 0 h 349397"/>
              <a:gd name="connsiteX0" fmla="*/ 0 w 568569"/>
              <a:gd name="connsiteY0" fmla="*/ 0 h 541902"/>
              <a:gd name="connsiteX1" fmla="*/ 556537 w 568569"/>
              <a:gd name="connsiteY1" fmla="*/ 0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  <a:gd name="connsiteX0" fmla="*/ 0 w 568569"/>
              <a:gd name="connsiteY0" fmla="*/ 0 h 541902"/>
              <a:gd name="connsiteX1" fmla="*/ 556537 w 568569"/>
              <a:gd name="connsiteY1" fmla="*/ 108284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8569" h="541902">
                <a:moveTo>
                  <a:pt x="0" y="0"/>
                </a:moveTo>
                <a:lnTo>
                  <a:pt x="556537" y="108284"/>
                </a:lnTo>
                <a:lnTo>
                  <a:pt x="568569" y="541902"/>
                </a:lnTo>
                <a:lnTo>
                  <a:pt x="0" y="34939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/>
          <p:cNvSpPr/>
          <p:nvPr/>
        </p:nvSpPr>
        <p:spPr>
          <a:xfrm>
            <a:off x="583813" y="1125409"/>
            <a:ext cx="7696852" cy="3343153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3" name="Grupo 7"/>
          <p:cNvGrpSpPr/>
          <p:nvPr/>
        </p:nvGrpSpPr>
        <p:grpSpPr>
          <a:xfrm>
            <a:off x="5228229" y="1638576"/>
            <a:ext cx="3330420" cy="2377747"/>
            <a:chOff x="8959367" y="2243285"/>
            <a:chExt cx="2952014" cy="2729264"/>
          </a:xfrm>
        </p:grpSpPr>
        <p:sp>
          <p:nvSpPr>
            <p:cNvPr id="14" name="Retângulo 13"/>
            <p:cNvSpPr/>
            <p:nvPr/>
          </p:nvSpPr>
          <p:spPr>
            <a:xfrm>
              <a:off x="8959368" y="2243286"/>
              <a:ext cx="2952013" cy="27292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" name="Retângulo 14"/>
            <p:cNvSpPr/>
            <p:nvPr/>
          </p:nvSpPr>
          <p:spPr>
            <a:xfrm>
              <a:off x="8959367" y="2243285"/>
              <a:ext cx="2952013" cy="2729263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sp>
        <p:nvSpPr>
          <p:cNvPr id="17" name="Retângulo de cantos arredondados 5"/>
          <p:cNvSpPr/>
          <p:nvPr/>
        </p:nvSpPr>
        <p:spPr>
          <a:xfrm flipV="1">
            <a:off x="593075" y="4468560"/>
            <a:ext cx="7696852" cy="45719"/>
          </a:xfrm>
          <a:prstGeom prst="roundRect">
            <a:avLst/>
          </a:prstGeom>
          <a:solidFill>
            <a:srgbClr val="4BB7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" name="CaixaDeTexto 25"/>
          <p:cNvSpPr txBox="1"/>
          <p:nvPr/>
        </p:nvSpPr>
        <p:spPr>
          <a:xfrm>
            <a:off x="726329" y="1265755"/>
            <a:ext cx="4434884" cy="29700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79388">
              <a:spcAft>
                <a:spcPts val="600"/>
              </a:spcAft>
              <a:defRPr/>
            </a:pPr>
            <a:r>
              <a:rPr lang="pt-BR" sz="1400" b="1" dirty="0">
                <a:solidFill>
                  <a:srgbClr val="219D93"/>
                </a:solidFill>
              </a:rPr>
              <a:t>Características da computação em nuvem (NIST, 2011) 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pt-B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Infraestrutura como um serviço (</a:t>
            </a:r>
            <a:r>
              <a:rPr lang="pt-BR" sz="1400" b="1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Infrastructure</a:t>
            </a:r>
            <a:r>
              <a:rPr lang="pt-BR" sz="14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as a Service -</a:t>
            </a:r>
            <a:r>
              <a:rPr lang="pt-B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IaaS):</a:t>
            </a:r>
          </a:p>
          <a:p>
            <a:pPr marL="282575" indent="-15875">
              <a:tabLst>
                <a:tab pos="266700" algn="l"/>
              </a:tabLst>
              <a:defRPr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Trata-se da capacidade do provedor fornecer infraestrutura de processamento e de armazenamento de forma transparente.</a:t>
            </a:r>
          </a:p>
          <a:p>
            <a:pPr marL="282575" indent="-382588">
              <a:tabLst>
                <a:tab pos="266700" algn="l"/>
              </a:tabLst>
              <a:defRPr/>
            </a:pPr>
            <a:endParaRPr lang="pt-B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2575" indent="-15875">
              <a:tabLst>
                <a:tab pos="266700" algn="l"/>
              </a:tabLst>
              <a:defRPr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 cliente não possui controle sobre a infraestrutura física, mas através de mecanismos de virtualização, possui controle sobre as máquinas virtuais, armazenamento, aplicativos instalados e também é possível um controle limitado sobre certos componentes da rede, tendo como exemplo o </a:t>
            </a:r>
            <a:r>
              <a:rPr lang="pt-BR" sz="14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firewall</a:t>
            </a: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</p:txBody>
      </p:sp>
      <p:sp>
        <p:nvSpPr>
          <p:cNvPr id="27" name="CaixaDeTexto 26"/>
          <p:cNvSpPr txBox="1"/>
          <p:nvPr/>
        </p:nvSpPr>
        <p:spPr>
          <a:xfrm>
            <a:off x="369785" y="561729"/>
            <a:ext cx="52643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pt-BR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Características da computação em nuvem</a:t>
            </a:r>
          </a:p>
        </p:txBody>
      </p:sp>
      <p:pic>
        <p:nvPicPr>
          <p:cNvPr id="29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8384" y="1760801"/>
            <a:ext cx="3054797" cy="2121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050162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 10"/>
          <p:cNvSpPr/>
          <p:nvPr/>
        </p:nvSpPr>
        <p:spPr>
          <a:xfrm rot="275902">
            <a:off x="7936143" y="1505572"/>
            <a:ext cx="626363" cy="541902"/>
          </a:xfrm>
          <a:custGeom>
            <a:avLst/>
            <a:gdLst>
              <a:gd name="connsiteX0" fmla="*/ 0 w 556537"/>
              <a:gd name="connsiteY0" fmla="*/ 0 h 349397"/>
              <a:gd name="connsiteX1" fmla="*/ 556537 w 556537"/>
              <a:gd name="connsiteY1" fmla="*/ 0 h 349397"/>
              <a:gd name="connsiteX2" fmla="*/ 556537 w 556537"/>
              <a:gd name="connsiteY2" fmla="*/ 349397 h 349397"/>
              <a:gd name="connsiteX3" fmla="*/ 0 w 556537"/>
              <a:gd name="connsiteY3" fmla="*/ 349397 h 349397"/>
              <a:gd name="connsiteX4" fmla="*/ 0 w 556537"/>
              <a:gd name="connsiteY4" fmla="*/ 0 h 349397"/>
              <a:gd name="connsiteX0" fmla="*/ 0 w 568569"/>
              <a:gd name="connsiteY0" fmla="*/ 0 h 541902"/>
              <a:gd name="connsiteX1" fmla="*/ 556537 w 568569"/>
              <a:gd name="connsiteY1" fmla="*/ 0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  <a:gd name="connsiteX0" fmla="*/ 0 w 568569"/>
              <a:gd name="connsiteY0" fmla="*/ 0 h 541902"/>
              <a:gd name="connsiteX1" fmla="*/ 556537 w 568569"/>
              <a:gd name="connsiteY1" fmla="*/ 108284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8569" h="541902">
                <a:moveTo>
                  <a:pt x="0" y="0"/>
                </a:moveTo>
                <a:lnTo>
                  <a:pt x="556537" y="108284"/>
                </a:lnTo>
                <a:lnTo>
                  <a:pt x="568569" y="541902"/>
                </a:lnTo>
                <a:lnTo>
                  <a:pt x="0" y="34939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/>
          <p:cNvSpPr/>
          <p:nvPr/>
        </p:nvSpPr>
        <p:spPr>
          <a:xfrm>
            <a:off x="583813" y="1125409"/>
            <a:ext cx="7696852" cy="3343153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3" name="Grupo 7"/>
          <p:cNvGrpSpPr/>
          <p:nvPr/>
        </p:nvGrpSpPr>
        <p:grpSpPr>
          <a:xfrm>
            <a:off x="5228229" y="1638576"/>
            <a:ext cx="3330420" cy="2377747"/>
            <a:chOff x="8959367" y="2243285"/>
            <a:chExt cx="2952014" cy="2729264"/>
          </a:xfrm>
        </p:grpSpPr>
        <p:sp>
          <p:nvSpPr>
            <p:cNvPr id="15" name="Retângulo 14"/>
            <p:cNvSpPr/>
            <p:nvPr/>
          </p:nvSpPr>
          <p:spPr>
            <a:xfrm>
              <a:off x="8959368" y="2243286"/>
              <a:ext cx="2952013" cy="27292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6" name="Retângulo 15"/>
            <p:cNvSpPr/>
            <p:nvPr/>
          </p:nvSpPr>
          <p:spPr>
            <a:xfrm>
              <a:off x="8959367" y="2243285"/>
              <a:ext cx="2952013" cy="2729263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sp>
        <p:nvSpPr>
          <p:cNvPr id="17" name="Retângulo de cantos arredondados 5"/>
          <p:cNvSpPr/>
          <p:nvPr/>
        </p:nvSpPr>
        <p:spPr>
          <a:xfrm flipV="1">
            <a:off x="593075" y="4468560"/>
            <a:ext cx="7696852" cy="45719"/>
          </a:xfrm>
          <a:prstGeom prst="roundRect">
            <a:avLst/>
          </a:prstGeom>
          <a:solidFill>
            <a:srgbClr val="4BB7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CaixaDeTexto 24"/>
          <p:cNvSpPr txBox="1"/>
          <p:nvPr/>
        </p:nvSpPr>
        <p:spPr>
          <a:xfrm>
            <a:off x="794063" y="1383754"/>
            <a:ext cx="4223916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defRPr/>
            </a:pPr>
            <a:r>
              <a:rPr lang="pt-BR" sz="1400" b="1" dirty="0">
                <a:solidFill>
                  <a:srgbClr val="219D93"/>
                </a:solidFill>
              </a:rPr>
              <a:t>Modelos de serviços (NIST, 2011) </a:t>
            </a:r>
          </a:p>
          <a:p>
            <a:pPr marL="285750" lvl="1" indent="-285750">
              <a:buFont typeface="Arial" panose="020B0604020202020204" pitchFamily="34" charset="0"/>
              <a:buChar char="•"/>
              <a:defRPr/>
            </a:pPr>
            <a:r>
              <a:rPr lang="pt-B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Plataforma como um Serviço (</a:t>
            </a:r>
            <a:r>
              <a:rPr lang="pt-BR" sz="14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Platform as a Service -</a:t>
            </a:r>
            <a:r>
              <a:rPr lang="pt-B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PaaS):</a:t>
            </a:r>
          </a:p>
          <a:p>
            <a:pPr marL="266700" lvl="1" indent="0">
              <a:defRPr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Trata-se da capacidade oferecida pelo provedor para o desenvolvedor de aplicativos que serão executados e disponibilizados na nuvem. Essa plataforma oferece um modelo de computação, armazenamento e comunicação para os aplicativos. </a:t>
            </a:r>
          </a:p>
          <a:p>
            <a:pPr marL="266700" lvl="1" indent="0">
              <a:spcBef>
                <a:spcPts val="600"/>
              </a:spcBef>
              <a:defRPr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 cliente possui controle sobre as aplicações implantadas e também é possível controlar os parâmetros da configuração do ambiente de hospedagem das aplicações.  </a:t>
            </a:r>
          </a:p>
        </p:txBody>
      </p:sp>
      <p:sp>
        <p:nvSpPr>
          <p:cNvPr id="26" name="CaixaDeTexto 25"/>
          <p:cNvSpPr txBox="1"/>
          <p:nvPr/>
        </p:nvSpPr>
        <p:spPr>
          <a:xfrm>
            <a:off x="369785" y="561729"/>
            <a:ext cx="52643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pt-BR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Características da computação em nuvem</a:t>
            </a:r>
          </a:p>
        </p:txBody>
      </p:sp>
      <p:pic>
        <p:nvPicPr>
          <p:cNvPr id="2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8384" y="1760801"/>
            <a:ext cx="3054797" cy="2121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303263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tângulo 10"/>
          <p:cNvSpPr/>
          <p:nvPr/>
        </p:nvSpPr>
        <p:spPr>
          <a:xfrm rot="275902">
            <a:off x="7936143" y="1505572"/>
            <a:ext cx="626363" cy="541902"/>
          </a:xfrm>
          <a:custGeom>
            <a:avLst/>
            <a:gdLst>
              <a:gd name="connsiteX0" fmla="*/ 0 w 556537"/>
              <a:gd name="connsiteY0" fmla="*/ 0 h 349397"/>
              <a:gd name="connsiteX1" fmla="*/ 556537 w 556537"/>
              <a:gd name="connsiteY1" fmla="*/ 0 h 349397"/>
              <a:gd name="connsiteX2" fmla="*/ 556537 w 556537"/>
              <a:gd name="connsiteY2" fmla="*/ 349397 h 349397"/>
              <a:gd name="connsiteX3" fmla="*/ 0 w 556537"/>
              <a:gd name="connsiteY3" fmla="*/ 349397 h 349397"/>
              <a:gd name="connsiteX4" fmla="*/ 0 w 556537"/>
              <a:gd name="connsiteY4" fmla="*/ 0 h 349397"/>
              <a:gd name="connsiteX0" fmla="*/ 0 w 568569"/>
              <a:gd name="connsiteY0" fmla="*/ 0 h 541902"/>
              <a:gd name="connsiteX1" fmla="*/ 556537 w 568569"/>
              <a:gd name="connsiteY1" fmla="*/ 0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  <a:gd name="connsiteX0" fmla="*/ 0 w 568569"/>
              <a:gd name="connsiteY0" fmla="*/ 0 h 541902"/>
              <a:gd name="connsiteX1" fmla="*/ 556537 w 568569"/>
              <a:gd name="connsiteY1" fmla="*/ 108284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8569" h="541902">
                <a:moveTo>
                  <a:pt x="0" y="0"/>
                </a:moveTo>
                <a:lnTo>
                  <a:pt x="556537" y="108284"/>
                </a:lnTo>
                <a:lnTo>
                  <a:pt x="568569" y="541902"/>
                </a:lnTo>
                <a:lnTo>
                  <a:pt x="0" y="34939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 14"/>
          <p:cNvSpPr/>
          <p:nvPr/>
        </p:nvSpPr>
        <p:spPr>
          <a:xfrm>
            <a:off x="583813" y="1125409"/>
            <a:ext cx="7696852" cy="3343153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7" name="Grupo 7"/>
          <p:cNvGrpSpPr/>
          <p:nvPr/>
        </p:nvGrpSpPr>
        <p:grpSpPr>
          <a:xfrm>
            <a:off x="5228229" y="1638576"/>
            <a:ext cx="3330420" cy="2377747"/>
            <a:chOff x="8959367" y="2243285"/>
            <a:chExt cx="2952014" cy="2729264"/>
          </a:xfrm>
        </p:grpSpPr>
        <p:sp>
          <p:nvSpPr>
            <p:cNvPr id="18" name="Retângulo 17"/>
            <p:cNvSpPr/>
            <p:nvPr/>
          </p:nvSpPr>
          <p:spPr>
            <a:xfrm>
              <a:off x="8959368" y="2243286"/>
              <a:ext cx="2952013" cy="27292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9" name="Retângulo 18"/>
            <p:cNvSpPr/>
            <p:nvPr/>
          </p:nvSpPr>
          <p:spPr>
            <a:xfrm>
              <a:off x="8959367" y="2243285"/>
              <a:ext cx="2952013" cy="2729263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sp>
        <p:nvSpPr>
          <p:cNvPr id="20" name="Retângulo de cantos arredondados 5"/>
          <p:cNvSpPr/>
          <p:nvPr/>
        </p:nvSpPr>
        <p:spPr>
          <a:xfrm flipV="1">
            <a:off x="593075" y="4468560"/>
            <a:ext cx="7696852" cy="45719"/>
          </a:xfrm>
          <a:prstGeom prst="roundRect">
            <a:avLst/>
          </a:prstGeom>
          <a:solidFill>
            <a:srgbClr val="4BB7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CaixaDeTexto 20"/>
          <p:cNvSpPr txBox="1"/>
          <p:nvPr/>
        </p:nvSpPr>
        <p:spPr>
          <a:xfrm>
            <a:off x="794063" y="1383754"/>
            <a:ext cx="4223916" cy="29469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defRPr/>
            </a:pPr>
            <a:r>
              <a:rPr lang="pt-BR" sz="1400" b="1" dirty="0">
                <a:solidFill>
                  <a:srgbClr val="219D93"/>
                </a:solidFill>
              </a:rPr>
              <a:t>Modelos de serviços (NIST, 2011) 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pt-B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Software como um Serviço (</a:t>
            </a:r>
            <a:r>
              <a:rPr lang="pt-BR" sz="14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Software as a Service -</a:t>
            </a:r>
            <a:r>
              <a:rPr lang="pt-B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SaaS):</a:t>
            </a:r>
          </a:p>
          <a:p>
            <a:pPr marL="266700">
              <a:spcBef>
                <a:spcPts val="300"/>
              </a:spcBef>
              <a:spcAft>
                <a:spcPts val="300"/>
              </a:spcAft>
              <a:defRPr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Trata-se da capacidade oferecida pelo provedor para o cliente utilizar as aplicações proprietárias que são processadas na infraestrutura de nuvem;</a:t>
            </a:r>
          </a:p>
          <a:p>
            <a:pPr marL="266700">
              <a:spcBef>
                <a:spcPts val="300"/>
              </a:spcBef>
              <a:spcAft>
                <a:spcPts val="300"/>
              </a:spcAft>
              <a:defRPr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Os aplicativos são oferecidos como serviços por provedores e acessados pelos clientes por aplicações como o </a:t>
            </a:r>
            <a:r>
              <a:rPr lang="pt-BR" sz="14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browser</a:t>
            </a: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;</a:t>
            </a:r>
          </a:p>
          <a:p>
            <a:pPr marL="266700">
              <a:spcBef>
                <a:spcPts val="300"/>
              </a:spcBef>
              <a:spcAft>
                <a:spcPts val="300"/>
              </a:spcAft>
              <a:defRPr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 controle e o gerenciamento da rede, sistemas operacionais, servidores e armazenamento são feitos pelo provedor de serviços.</a:t>
            </a:r>
          </a:p>
        </p:txBody>
      </p:sp>
      <p:sp>
        <p:nvSpPr>
          <p:cNvPr id="22" name="CaixaDeTexto 21"/>
          <p:cNvSpPr txBox="1"/>
          <p:nvPr/>
        </p:nvSpPr>
        <p:spPr>
          <a:xfrm>
            <a:off x="369785" y="561729"/>
            <a:ext cx="52643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pt-BR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Características da computação em nuvem</a:t>
            </a:r>
          </a:p>
        </p:txBody>
      </p:sp>
      <p:pic>
        <p:nvPicPr>
          <p:cNvPr id="23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8384" y="1760801"/>
            <a:ext cx="3054797" cy="2121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077136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tângulo 10"/>
          <p:cNvSpPr/>
          <p:nvPr/>
        </p:nvSpPr>
        <p:spPr>
          <a:xfrm rot="275902">
            <a:off x="7936143" y="1505572"/>
            <a:ext cx="626363" cy="541902"/>
          </a:xfrm>
          <a:custGeom>
            <a:avLst/>
            <a:gdLst>
              <a:gd name="connsiteX0" fmla="*/ 0 w 556537"/>
              <a:gd name="connsiteY0" fmla="*/ 0 h 349397"/>
              <a:gd name="connsiteX1" fmla="*/ 556537 w 556537"/>
              <a:gd name="connsiteY1" fmla="*/ 0 h 349397"/>
              <a:gd name="connsiteX2" fmla="*/ 556537 w 556537"/>
              <a:gd name="connsiteY2" fmla="*/ 349397 h 349397"/>
              <a:gd name="connsiteX3" fmla="*/ 0 w 556537"/>
              <a:gd name="connsiteY3" fmla="*/ 349397 h 349397"/>
              <a:gd name="connsiteX4" fmla="*/ 0 w 556537"/>
              <a:gd name="connsiteY4" fmla="*/ 0 h 349397"/>
              <a:gd name="connsiteX0" fmla="*/ 0 w 568569"/>
              <a:gd name="connsiteY0" fmla="*/ 0 h 541902"/>
              <a:gd name="connsiteX1" fmla="*/ 556537 w 568569"/>
              <a:gd name="connsiteY1" fmla="*/ 0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  <a:gd name="connsiteX0" fmla="*/ 0 w 568569"/>
              <a:gd name="connsiteY0" fmla="*/ 0 h 541902"/>
              <a:gd name="connsiteX1" fmla="*/ 556537 w 568569"/>
              <a:gd name="connsiteY1" fmla="*/ 108284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8569" h="541902">
                <a:moveTo>
                  <a:pt x="0" y="0"/>
                </a:moveTo>
                <a:lnTo>
                  <a:pt x="556537" y="108284"/>
                </a:lnTo>
                <a:lnTo>
                  <a:pt x="568569" y="541902"/>
                </a:lnTo>
                <a:lnTo>
                  <a:pt x="0" y="34939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 14"/>
          <p:cNvSpPr/>
          <p:nvPr/>
        </p:nvSpPr>
        <p:spPr>
          <a:xfrm>
            <a:off x="583813" y="1125409"/>
            <a:ext cx="7696852" cy="3343153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7" name="Grupo 7"/>
          <p:cNvGrpSpPr/>
          <p:nvPr/>
        </p:nvGrpSpPr>
        <p:grpSpPr>
          <a:xfrm>
            <a:off x="5366825" y="1638576"/>
            <a:ext cx="3191824" cy="2377747"/>
            <a:chOff x="8959367" y="2243285"/>
            <a:chExt cx="2952014" cy="2729264"/>
          </a:xfrm>
        </p:grpSpPr>
        <p:sp>
          <p:nvSpPr>
            <p:cNvPr id="18" name="Retângulo 17"/>
            <p:cNvSpPr/>
            <p:nvPr/>
          </p:nvSpPr>
          <p:spPr>
            <a:xfrm>
              <a:off x="8959368" y="2243286"/>
              <a:ext cx="2952013" cy="27292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9" name="Retângulo 18"/>
            <p:cNvSpPr/>
            <p:nvPr/>
          </p:nvSpPr>
          <p:spPr>
            <a:xfrm>
              <a:off x="8959367" y="2243285"/>
              <a:ext cx="2952013" cy="2729263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sp>
        <p:nvSpPr>
          <p:cNvPr id="20" name="Retângulo de cantos arredondados 5"/>
          <p:cNvSpPr/>
          <p:nvPr/>
        </p:nvSpPr>
        <p:spPr>
          <a:xfrm flipV="1">
            <a:off x="593075" y="4468560"/>
            <a:ext cx="7696852" cy="45719"/>
          </a:xfrm>
          <a:prstGeom prst="roundRect">
            <a:avLst/>
          </a:prstGeom>
          <a:solidFill>
            <a:srgbClr val="4BB7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CaixaDeTexto 20"/>
          <p:cNvSpPr txBox="1"/>
          <p:nvPr/>
        </p:nvSpPr>
        <p:spPr>
          <a:xfrm>
            <a:off x="794063" y="1383754"/>
            <a:ext cx="4223916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defRPr/>
            </a:pPr>
            <a:r>
              <a:rPr lang="pt-BR" sz="1400" b="1" dirty="0">
                <a:solidFill>
                  <a:srgbClr val="219D93"/>
                </a:solidFill>
              </a:rPr>
              <a:t>Modelos de serviços (NIST, 2011) 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pt-B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Mudança no perfil dos serviços:</a:t>
            </a:r>
          </a:p>
          <a:p>
            <a:pPr marL="266700">
              <a:defRPr/>
            </a:pPr>
            <a:r>
              <a:rPr lang="pt-BR" sz="1400" b="1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Hosting</a:t>
            </a:r>
            <a:r>
              <a:rPr lang="pt-B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</a:t>
            </a: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Permite que a organização contratante possa utilizar a infraestrutura do datacenter com  servidores, </a:t>
            </a:r>
            <a:r>
              <a:rPr lang="pt-BR" sz="14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storages</a:t>
            </a: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e unidades de </a:t>
            </a:r>
            <a:r>
              <a:rPr lang="pt-BR" sz="14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backup</a:t>
            </a: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incluindo o suporte técnico disponibilizado pelo provedor de serviços; </a:t>
            </a:r>
          </a:p>
          <a:p>
            <a:pPr marL="266700">
              <a:spcBef>
                <a:spcPts val="600"/>
              </a:spcBef>
              <a:defRPr/>
            </a:pPr>
            <a:r>
              <a:rPr lang="pt-BR" sz="1400" b="1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Colocation</a:t>
            </a:r>
            <a:r>
              <a:rPr lang="pt-BR" sz="14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</a:t>
            </a: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Permite que uma organização possa contratar o espaço físico dos racks e a infraestrutura de energia e de telecomunicações. Servidores, </a:t>
            </a:r>
            <a:r>
              <a:rPr lang="pt-BR" sz="14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softwares</a:t>
            </a: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 acompanhamento e suporte técnico são de responsabilidade da organização contratante.  </a:t>
            </a:r>
          </a:p>
        </p:txBody>
      </p:sp>
      <p:sp>
        <p:nvSpPr>
          <p:cNvPr id="22" name="CaixaDeTexto 21"/>
          <p:cNvSpPr txBox="1"/>
          <p:nvPr/>
        </p:nvSpPr>
        <p:spPr>
          <a:xfrm>
            <a:off x="369785" y="561729"/>
            <a:ext cx="52643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pt-BR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Características da computação em nuvem</a:t>
            </a:r>
          </a:p>
        </p:txBody>
      </p:sp>
      <p:pic>
        <p:nvPicPr>
          <p:cNvPr id="29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9761" y="1776973"/>
            <a:ext cx="2929718" cy="21246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481457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tângulo 10"/>
          <p:cNvSpPr/>
          <p:nvPr/>
        </p:nvSpPr>
        <p:spPr>
          <a:xfrm rot="275902">
            <a:off x="7936143" y="1505572"/>
            <a:ext cx="626363" cy="541902"/>
          </a:xfrm>
          <a:custGeom>
            <a:avLst/>
            <a:gdLst>
              <a:gd name="connsiteX0" fmla="*/ 0 w 556537"/>
              <a:gd name="connsiteY0" fmla="*/ 0 h 349397"/>
              <a:gd name="connsiteX1" fmla="*/ 556537 w 556537"/>
              <a:gd name="connsiteY1" fmla="*/ 0 h 349397"/>
              <a:gd name="connsiteX2" fmla="*/ 556537 w 556537"/>
              <a:gd name="connsiteY2" fmla="*/ 349397 h 349397"/>
              <a:gd name="connsiteX3" fmla="*/ 0 w 556537"/>
              <a:gd name="connsiteY3" fmla="*/ 349397 h 349397"/>
              <a:gd name="connsiteX4" fmla="*/ 0 w 556537"/>
              <a:gd name="connsiteY4" fmla="*/ 0 h 349397"/>
              <a:gd name="connsiteX0" fmla="*/ 0 w 568569"/>
              <a:gd name="connsiteY0" fmla="*/ 0 h 541902"/>
              <a:gd name="connsiteX1" fmla="*/ 556537 w 568569"/>
              <a:gd name="connsiteY1" fmla="*/ 0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  <a:gd name="connsiteX0" fmla="*/ 0 w 568569"/>
              <a:gd name="connsiteY0" fmla="*/ 0 h 541902"/>
              <a:gd name="connsiteX1" fmla="*/ 556537 w 568569"/>
              <a:gd name="connsiteY1" fmla="*/ 108284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8569" h="541902">
                <a:moveTo>
                  <a:pt x="0" y="0"/>
                </a:moveTo>
                <a:lnTo>
                  <a:pt x="556537" y="108284"/>
                </a:lnTo>
                <a:lnTo>
                  <a:pt x="568569" y="541902"/>
                </a:lnTo>
                <a:lnTo>
                  <a:pt x="0" y="34939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Retângulo 17"/>
          <p:cNvSpPr/>
          <p:nvPr/>
        </p:nvSpPr>
        <p:spPr>
          <a:xfrm>
            <a:off x="583813" y="1125409"/>
            <a:ext cx="7696852" cy="3343153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9" name="Grupo 7"/>
          <p:cNvGrpSpPr/>
          <p:nvPr/>
        </p:nvGrpSpPr>
        <p:grpSpPr>
          <a:xfrm>
            <a:off x="5324621" y="1638576"/>
            <a:ext cx="3234027" cy="2377747"/>
            <a:chOff x="8959367" y="2243285"/>
            <a:chExt cx="2952014" cy="2729264"/>
          </a:xfrm>
        </p:grpSpPr>
        <p:sp>
          <p:nvSpPr>
            <p:cNvPr id="20" name="Retângulo 19"/>
            <p:cNvSpPr/>
            <p:nvPr/>
          </p:nvSpPr>
          <p:spPr>
            <a:xfrm>
              <a:off x="8959368" y="2243286"/>
              <a:ext cx="2952013" cy="27292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1" name="Retângulo 20"/>
            <p:cNvSpPr/>
            <p:nvPr/>
          </p:nvSpPr>
          <p:spPr>
            <a:xfrm>
              <a:off x="8959367" y="2243285"/>
              <a:ext cx="2952013" cy="2729263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sp>
        <p:nvSpPr>
          <p:cNvPr id="22" name="Retângulo de cantos arredondados 5"/>
          <p:cNvSpPr/>
          <p:nvPr/>
        </p:nvSpPr>
        <p:spPr>
          <a:xfrm flipV="1">
            <a:off x="593075" y="4468560"/>
            <a:ext cx="7696852" cy="45719"/>
          </a:xfrm>
          <a:prstGeom prst="roundRect">
            <a:avLst/>
          </a:prstGeom>
          <a:solidFill>
            <a:srgbClr val="4BB7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CaixaDeTexto 22"/>
          <p:cNvSpPr txBox="1"/>
          <p:nvPr/>
        </p:nvSpPr>
        <p:spPr>
          <a:xfrm>
            <a:off x="794063" y="1383754"/>
            <a:ext cx="4223916" cy="28854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defRPr/>
            </a:pPr>
            <a:r>
              <a:rPr lang="pt-BR" sz="1400" b="1" dirty="0">
                <a:solidFill>
                  <a:srgbClr val="219D93"/>
                </a:solidFill>
              </a:rPr>
              <a:t>Modelos de implantação (VERAS, 2015) </a:t>
            </a:r>
          </a:p>
          <a:p>
            <a:pPr marL="0" lvl="1" indent="0">
              <a:spcAft>
                <a:spcPts val="600"/>
              </a:spcAft>
              <a:defRPr/>
            </a:pPr>
            <a:r>
              <a:rPr lang="pt-B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Nuvem privada: </a:t>
            </a: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Infraestrutura provisionada para que uma única organização possa utilizá-la. </a:t>
            </a:r>
          </a:p>
          <a:p>
            <a:pPr marL="285750" lvl="1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Os serviços não estão disponíveis para uso geral;</a:t>
            </a:r>
          </a:p>
          <a:p>
            <a:pPr marL="285750" lvl="1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Pode ser gerenciada por terceiros;</a:t>
            </a:r>
          </a:p>
          <a:p>
            <a:pPr marL="285750" lvl="1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Sugerido que seja hospedada pela </a:t>
            </a:r>
            <a:r>
              <a:rPr lang="pt-B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empresa</a:t>
            </a: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quando aspectos de conformidade e controle precisam ser considerados;</a:t>
            </a:r>
          </a:p>
          <a:p>
            <a:pPr marL="285750" lvl="1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Sugerido que seja hospedada em </a:t>
            </a:r>
            <a:r>
              <a:rPr lang="pt-B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provedor de serviço</a:t>
            </a: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quando se tratar de aplicações gerais e aplicações de missão crítica.</a:t>
            </a:r>
          </a:p>
        </p:txBody>
      </p:sp>
      <p:sp>
        <p:nvSpPr>
          <p:cNvPr id="29" name="CaixaDeTexto 28"/>
          <p:cNvSpPr txBox="1"/>
          <p:nvPr/>
        </p:nvSpPr>
        <p:spPr>
          <a:xfrm>
            <a:off x="369785" y="561729"/>
            <a:ext cx="52643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pt-BR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Características da computação em nuvem</a:t>
            </a:r>
          </a:p>
        </p:txBody>
      </p:sp>
      <p:pic>
        <p:nvPicPr>
          <p:cNvPr id="31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1260" y="1769490"/>
            <a:ext cx="3001756" cy="21202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600826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tângulo 10"/>
          <p:cNvSpPr/>
          <p:nvPr/>
        </p:nvSpPr>
        <p:spPr>
          <a:xfrm rot="275902">
            <a:off x="7936143" y="1505572"/>
            <a:ext cx="626363" cy="541902"/>
          </a:xfrm>
          <a:custGeom>
            <a:avLst/>
            <a:gdLst>
              <a:gd name="connsiteX0" fmla="*/ 0 w 556537"/>
              <a:gd name="connsiteY0" fmla="*/ 0 h 349397"/>
              <a:gd name="connsiteX1" fmla="*/ 556537 w 556537"/>
              <a:gd name="connsiteY1" fmla="*/ 0 h 349397"/>
              <a:gd name="connsiteX2" fmla="*/ 556537 w 556537"/>
              <a:gd name="connsiteY2" fmla="*/ 349397 h 349397"/>
              <a:gd name="connsiteX3" fmla="*/ 0 w 556537"/>
              <a:gd name="connsiteY3" fmla="*/ 349397 h 349397"/>
              <a:gd name="connsiteX4" fmla="*/ 0 w 556537"/>
              <a:gd name="connsiteY4" fmla="*/ 0 h 349397"/>
              <a:gd name="connsiteX0" fmla="*/ 0 w 568569"/>
              <a:gd name="connsiteY0" fmla="*/ 0 h 541902"/>
              <a:gd name="connsiteX1" fmla="*/ 556537 w 568569"/>
              <a:gd name="connsiteY1" fmla="*/ 0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  <a:gd name="connsiteX0" fmla="*/ 0 w 568569"/>
              <a:gd name="connsiteY0" fmla="*/ 0 h 541902"/>
              <a:gd name="connsiteX1" fmla="*/ 556537 w 568569"/>
              <a:gd name="connsiteY1" fmla="*/ 108284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8569" h="541902">
                <a:moveTo>
                  <a:pt x="0" y="0"/>
                </a:moveTo>
                <a:lnTo>
                  <a:pt x="556537" y="108284"/>
                </a:lnTo>
                <a:lnTo>
                  <a:pt x="568569" y="541902"/>
                </a:lnTo>
                <a:lnTo>
                  <a:pt x="0" y="34939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/>
          <p:cNvSpPr/>
          <p:nvPr/>
        </p:nvSpPr>
        <p:spPr>
          <a:xfrm>
            <a:off x="583813" y="1125409"/>
            <a:ext cx="7696852" cy="3343153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4" name="Grupo 7"/>
          <p:cNvGrpSpPr/>
          <p:nvPr/>
        </p:nvGrpSpPr>
        <p:grpSpPr>
          <a:xfrm>
            <a:off x="5324621" y="1638576"/>
            <a:ext cx="3234027" cy="2377747"/>
            <a:chOff x="8959367" y="2243285"/>
            <a:chExt cx="2952014" cy="2729264"/>
          </a:xfrm>
        </p:grpSpPr>
        <p:sp>
          <p:nvSpPr>
            <p:cNvPr id="15" name="Retângulo 14"/>
            <p:cNvSpPr/>
            <p:nvPr/>
          </p:nvSpPr>
          <p:spPr>
            <a:xfrm>
              <a:off x="8959368" y="2243286"/>
              <a:ext cx="2952013" cy="27292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8" name="Retângulo 17"/>
            <p:cNvSpPr/>
            <p:nvPr/>
          </p:nvSpPr>
          <p:spPr>
            <a:xfrm>
              <a:off x="8959367" y="2243285"/>
              <a:ext cx="2952013" cy="2729263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sp>
        <p:nvSpPr>
          <p:cNvPr id="23" name="Retângulo de cantos arredondados 5"/>
          <p:cNvSpPr/>
          <p:nvPr/>
        </p:nvSpPr>
        <p:spPr>
          <a:xfrm flipV="1">
            <a:off x="593075" y="4468560"/>
            <a:ext cx="7696852" cy="45719"/>
          </a:xfrm>
          <a:prstGeom prst="roundRect">
            <a:avLst/>
          </a:prstGeom>
          <a:solidFill>
            <a:srgbClr val="4BB7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" name="CaixaDeTexto 25"/>
          <p:cNvSpPr txBox="1"/>
          <p:nvPr/>
        </p:nvSpPr>
        <p:spPr>
          <a:xfrm>
            <a:off x="924788" y="2059827"/>
            <a:ext cx="4121850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defRPr/>
            </a:pPr>
            <a:r>
              <a:rPr lang="pt-BR" sz="1400" b="1" dirty="0">
                <a:solidFill>
                  <a:srgbClr val="219D93"/>
                </a:solidFill>
              </a:rPr>
              <a:t>Modelos de implantação (VERAS, 2015) </a:t>
            </a:r>
          </a:p>
          <a:p>
            <a:pPr>
              <a:spcAft>
                <a:spcPts val="600"/>
              </a:spcAft>
              <a:defRPr/>
            </a:pPr>
            <a:r>
              <a:rPr lang="pt-B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Nuvem pública: </a:t>
            </a: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Disponibilizada para ser utilizada pelo público em geral. </a:t>
            </a:r>
          </a:p>
          <a:p>
            <a:pPr marL="285750" lvl="1" indent="-285750">
              <a:buFont typeface="Arial" panose="020B0604020202020204" pitchFamily="34" charset="0"/>
              <a:buChar char="•"/>
              <a:defRPr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Oferecidas por organizações públicas ou por grandes grupos que possuem grande capacidade de processamento e armazenamento.</a:t>
            </a:r>
          </a:p>
        </p:txBody>
      </p:sp>
      <p:sp>
        <p:nvSpPr>
          <p:cNvPr id="27" name="CaixaDeTexto 26"/>
          <p:cNvSpPr txBox="1"/>
          <p:nvPr/>
        </p:nvSpPr>
        <p:spPr>
          <a:xfrm>
            <a:off x="369785" y="561729"/>
            <a:ext cx="52643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pt-BR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Características da computação em nuvem</a:t>
            </a:r>
          </a:p>
        </p:txBody>
      </p:sp>
      <p:pic>
        <p:nvPicPr>
          <p:cNvPr id="2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1260" y="1769490"/>
            <a:ext cx="3001756" cy="21202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198346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7325" y="0"/>
            <a:ext cx="3876675" cy="5143500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7" name="CaixaDeTexto 16"/>
          <p:cNvSpPr txBox="1"/>
          <p:nvPr/>
        </p:nvSpPr>
        <p:spPr>
          <a:xfrm>
            <a:off x="227269" y="2630766"/>
            <a:ext cx="23962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b="1" i="1" dirty="0">
                <a:solidFill>
                  <a:srgbClr val="157D64"/>
                </a:solidFill>
              </a:rPr>
              <a:t>GESTÃO DE INFRAESTRUTURA</a:t>
            </a:r>
          </a:p>
        </p:txBody>
      </p:sp>
      <p:sp>
        <p:nvSpPr>
          <p:cNvPr id="18" name="CaixaDeTexto 17"/>
          <p:cNvSpPr txBox="1"/>
          <p:nvPr/>
        </p:nvSpPr>
        <p:spPr>
          <a:xfrm>
            <a:off x="227267" y="2868628"/>
            <a:ext cx="47104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/>
              <a:t>Aula 4: Computação em nuvem</a:t>
            </a:r>
          </a:p>
        </p:txBody>
      </p:sp>
    </p:spTree>
    <p:extLst>
      <p:ext uri="{BB962C8B-B14F-4D97-AF65-F5344CB8AC3E}">
        <p14:creationId xmlns:p14="http://schemas.microsoft.com/office/powerpoint/2010/main" val="2779243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tângulo 10"/>
          <p:cNvSpPr/>
          <p:nvPr/>
        </p:nvSpPr>
        <p:spPr>
          <a:xfrm rot="275902">
            <a:off x="7936143" y="1505572"/>
            <a:ext cx="626363" cy="541902"/>
          </a:xfrm>
          <a:custGeom>
            <a:avLst/>
            <a:gdLst>
              <a:gd name="connsiteX0" fmla="*/ 0 w 556537"/>
              <a:gd name="connsiteY0" fmla="*/ 0 h 349397"/>
              <a:gd name="connsiteX1" fmla="*/ 556537 w 556537"/>
              <a:gd name="connsiteY1" fmla="*/ 0 h 349397"/>
              <a:gd name="connsiteX2" fmla="*/ 556537 w 556537"/>
              <a:gd name="connsiteY2" fmla="*/ 349397 h 349397"/>
              <a:gd name="connsiteX3" fmla="*/ 0 w 556537"/>
              <a:gd name="connsiteY3" fmla="*/ 349397 h 349397"/>
              <a:gd name="connsiteX4" fmla="*/ 0 w 556537"/>
              <a:gd name="connsiteY4" fmla="*/ 0 h 349397"/>
              <a:gd name="connsiteX0" fmla="*/ 0 w 568569"/>
              <a:gd name="connsiteY0" fmla="*/ 0 h 541902"/>
              <a:gd name="connsiteX1" fmla="*/ 556537 w 568569"/>
              <a:gd name="connsiteY1" fmla="*/ 0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  <a:gd name="connsiteX0" fmla="*/ 0 w 568569"/>
              <a:gd name="connsiteY0" fmla="*/ 0 h 541902"/>
              <a:gd name="connsiteX1" fmla="*/ 556537 w 568569"/>
              <a:gd name="connsiteY1" fmla="*/ 108284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8569" h="541902">
                <a:moveTo>
                  <a:pt x="0" y="0"/>
                </a:moveTo>
                <a:lnTo>
                  <a:pt x="556537" y="108284"/>
                </a:lnTo>
                <a:lnTo>
                  <a:pt x="568569" y="541902"/>
                </a:lnTo>
                <a:lnTo>
                  <a:pt x="0" y="34939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Retângulo 15"/>
          <p:cNvSpPr/>
          <p:nvPr/>
        </p:nvSpPr>
        <p:spPr>
          <a:xfrm>
            <a:off x="583813" y="1125409"/>
            <a:ext cx="7696852" cy="3343153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7" name="Grupo 7"/>
          <p:cNvGrpSpPr/>
          <p:nvPr/>
        </p:nvGrpSpPr>
        <p:grpSpPr>
          <a:xfrm>
            <a:off x="5324621" y="1638576"/>
            <a:ext cx="3234027" cy="2377747"/>
            <a:chOff x="8959367" y="2243285"/>
            <a:chExt cx="2952014" cy="2729264"/>
          </a:xfrm>
        </p:grpSpPr>
        <p:sp>
          <p:nvSpPr>
            <p:cNvPr id="18" name="Retângulo 17"/>
            <p:cNvSpPr/>
            <p:nvPr/>
          </p:nvSpPr>
          <p:spPr>
            <a:xfrm>
              <a:off x="8959368" y="2243286"/>
              <a:ext cx="2952013" cy="27292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9" name="Retângulo 18"/>
            <p:cNvSpPr/>
            <p:nvPr/>
          </p:nvSpPr>
          <p:spPr>
            <a:xfrm>
              <a:off x="8959367" y="2243285"/>
              <a:ext cx="2952013" cy="2729263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sp>
        <p:nvSpPr>
          <p:cNvPr id="20" name="Retângulo de cantos arredondados 5"/>
          <p:cNvSpPr/>
          <p:nvPr/>
        </p:nvSpPr>
        <p:spPr>
          <a:xfrm flipV="1">
            <a:off x="593075" y="4468560"/>
            <a:ext cx="7696852" cy="45719"/>
          </a:xfrm>
          <a:prstGeom prst="roundRect">
            <a:avLst/>
          </a:prstGeom>
          <a:solidFill>
            <a:srgbClr val="4BB7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CaixaDeTexto 20"/>
          <p:cNvSpPr txBox="1"/>
          <p:nvPr/>
        </p:nvSpPr>
        <p:spPr>
          <a:xfrm>
            <a:off x="924787" y="1842564"/>
            <a:ext cx="4248489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defRPr/>
            </a:pPr>
            <a:r>
              <a:rPr lang="pt-BR" sz="1400" b="1" dirty="0">
                <a:solidFill>
                  <a:srgbClr val="219D93"/>
                </a:solidFill>
              </a:rPr>
              <a:t>Modelos de implantação (FERNANDES e ABREU, 2014) </a:t>
            </a:r>
          </a:p>
          <a:p>
            <a:pPr marL="0" lvl="1" indent="0">
              <a:spcAft>
                <a:spcPts val="600"/>
              </a:spcAft>
              <a:defRPr/>
            </a:pPr>
            <a:r>
              <a:rPr lang="pt-B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Nuvem comunitária: </a:t>
            </a: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Uso exclusivo de uma comunidade de organizações que compartilham interesses comuns em termos de missão, requisitos de segurança, políticas e considerações de conformidade. </a:t>
            </a:r>
          </a:p>
          <a:p>
            <a:pPr marL="285750" lvl="2" indent="-285750">
              <a:buFont typeface="Arial" panose="020B0604020202020204" pitchFamily="34" charset="0"/>
              <a:buChar char="•"/>
              <a:defRPr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Pode ser administrada por uma ou mais organizações da comunidade, por terceiro ou por uma combinação de ambos.</a:t>
            </a:r>
          </a:p>
        </p:txBody>
      </p:sp>
      <p:sp>
        <p:nvSpPr>
          <p:cNvPr id="22" name="CaixaDeTexto 21"/>
          <p:cNvSpPr txBox="1"/>
          <p:nvPr/>
        </p:nvSpPr>
        <p:spPr>
          <a:xfrm>
            <a:off x="369785" y="561729"/>
            <a:ext cx="52643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pt-BR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Características da computação em nuvem</a:t>
            </a:r>
          </a:p>
        </p:txBody>
      </p:sp>
      <p:pic>
        <p:nvPicPr>
          <p:cNvPr id="2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1260" y="1769490"/>
            <a:ext cx="3001756" cy="21202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80706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tângulo 10"/>
          <p:cNvSpPr/>
          <p:nvPr/>
        </p:nvSpPr>
        <p:spPr>
          <a:xfrm rot="275902">
            <a:off x="7936143" y="1505572"/>
            <a:ext cx="626363" cy="541902"/>
          </a:xfrm>
          <a:custGeom>
            <a:avLst/>
            <a:gdLst>
              <a:gd name="connsiteX0" fmla="*/ 0 w 556537"/>
              <a:gd name="connsiteY0" fmla="*/ 0 h 349397"/>
              <a:gd name="connsiteX1" fmla="*/ 556537 w 556537"/>
              <a:gd name="connsiteY1" fmla="*/ 0 h 349397"/>
              <a:gd name="connsiteX2" fmla="*/ 556537 w 556537"/>
              <a:gd name="connsiteY2" fmla="*/ 349397 h 349397"/>
              <a:gd name="connsiteX3" fmla="*/ 0 w 556537"/>
              <a:gd name="connsiteY3" fmla="*/ 349397 h 349397"/>
              <a:gd name="connsiteX4" fmla="*/ 0 w 556537"/>
              <a:gd name="connsiteY4" fmla="*/ 0 h 349397"/>
              <a:gd name="connsiteX0" fmla="*/ 0 w 568569"/>
              <a:gd name="connsiteY0" fmla="*/ 0 h 541902"/>
              <a:gd name="connsiteX1" fmla="*/ 556537 w 568569"/>
              <a:gd name="connsiteY1" fmla="*/ 0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  <a:gd name="connsiteX0" fmla="*/ 0 w 568569"/>
              <a:gd name="connsiteY0" fmla="*/ 0 h 541902"/>
              <a:gd name="connsiteX1" fmla="*/ 556537 w 568569"/>
              <a:gd name="connsiteY1" fmla="*/ 108284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8569" h="541902">
                <a:moveTo>
                  <a:pt x="0" y="0"/>
                </a:moveTo>
                <a:lnTo>
                  <a:pt x="556537" y="108284"/>
                </a:lnTo>
                <a:lnTo>
                  <a:pt x="568569" y="541902"/>
                </a:lnTo>
                <a:lnTo>
                  <a:pt x="0" y="34939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 14"/>
          <p:cNvSpPr/>
          <p:nvPr/>
        </p:nvSpPr>
        <p:spPr>
          <a:xfrm>
            <a:off x="583813" y="1125409"/>
            <a:ext cx="7696852" cy="3343153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6" name="Grupo 7"/>
          <p:cNvGrpSpPr/>
          <p:nvPr/>
        </p:nvGrpSpPr>
        <p:grpSpPr>
          <a:xfrm>
            <a:off x="5324621" y="1638576"/>
            <a:ext cx="3234027" cy="2377747"/>
            <a:chOff x="8959367" y="2243285"/>
            <a:chExt cx="2952014" cy="2729264"/>
          </a:xfrm>
        </p:grpSpPr>
        <p:sp>
          <p:nvSpPr>
            <p:cNvPr id="17" name="Retângulo 16"/>
            <p:cNvSpPr/>
            <p:nvPr/>
          </p:nvSpPr>
          <p:spPr>
            <a:xfrm>
              <a:off x="8959368" y="2243286"/>
              <a:ext cx="2952013" cy="27292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8" name="Retângulo 17"/>
            <p:cNvSpPr/>
            <p:nvPr/>
          </p:nvSpPr>
          <p:spPr>
            <a:xfrm>
              <a:off x="8959367" y="2243285"/>
              <a:ext cx="2952013" cy="2729263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sp>
        <p:nvSpPr>
          <p:cNvPr id="19" name="Retângulo de cantos arredondados 5"/>
          <p:cNvSpPr/>
          <p:nvPr/>
        </p:nvSpPr>
        <p:spPr>
          <a:xfrm flipV="1">
            <a:off x="593075" y="4468560"/>
            <a:ext cx="7696852" cy="45719"/>
          </a:xfrm>
          <a:prstGeom prst="roundRect">
            <a:avLst/>
          </a:prstGeom>
          <a:solidFill>
            <a:srgbClr val="4BB7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CaixaDeTexto 19"/>
          <p:cNvSpPr txBox="1"/>
          <p:nvPr/>
        </p:nvSpPr>
        <p:spPr>
          <a:xfrm>
            <a:off x="924787" y="2096479"/>
            <a:ext cx="4248489" cy="14619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defRPr/>
            </a:pPr>
            <a:r>
              <a:rPr lang="pt-BR" sz="1400" b="1" dirty="0">
                <a:solidFill>
                  <a:srgbClr val="219D93"/>
                </a:solidFill>
              </a:rPr>
              <a:t>Modelos de implantação (FERNANDES e ABREU, 2014) </a:t>
            </a:r>
          </a:p>
          <a:p>
            <a:pPr marL="0" lvl="1" indent="0">
              <a:spcAft>
                <a:spcPts val="600"/>
              </a:spcAft>
              <a:defRPr/>
            </a:pPr>
            <a:r>
              <a:rPr lang="pt-B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Nuvem híbrida: </a:t>
            </a: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Trata-se da composição de duas ou mais nuvens (privadas, públicas ou comunidades) que continuam sendo entidades únicas, porém conectadas através de uma tecnologia padronizada ou proprietária, que permitem  a portabilidade de dados e aplicativos. </a:t>
            </a:r>
          </a:p>
        </p:txBody>
      </p:sp>
      <p:sp>
        <p:nvSpPr>
          <p:cNvPr id="21" name="CaixaDeTexto 20"/>
          <p:cNvSpPr txBox="1"/>
          <p:nvPr/>
        </p:nvSpPr>
        <p:spPr>
          <a:xfrm>
            <a:off x="369785" y="561729"/>
            <a:ext cx="52643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pt-BR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Características da computação em nuvem</a:t>
            </a:r>
          </a:p>
        </p:txBody>
      </p:sp>
      <p:pic>
        <p:nvPicPr>
          <p:cNvPr id="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1260" y="1769490"/>
            <a:ext cx="3001756" cy="21202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294086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tângulo 10"/>
          <p:cNvSpPr/>
          <p:nvPr/>
        </p:nvSpPr>
        <p:spPr>
          <a:xfrm rot="275902">
            <a:off x="7936143" y="1505572"/>
            <a:ext cx="626363" cy="541902"/>
          </a:xfrm>
          <a:custGeom>
            <a:avLst/>
            <a:gdLst>
              <a:gd name="connsiteX0" fmla="*/ 0 w 556537"/>
              <a:gd name="connsiteY0" fmla="*/ 0 h 349397"/>
              <a:gd name="connsiteX1" fmla="*/ 556537 w 556537"/>
              <a:gd name="connsiteY1" fmla="*/ 0 h 349397"/>
              <a:gd name="connsiteX2" fmla="*/ 556537 w 556537"/>
              <a:gd name="connsiteY2" fmla="*/ 349397 h 349397"/>
              <a:gd name="connsiteX3" fmla="*/ 0 w 556537"/>
              <a:gd name="connsiteY3" fmla="*/ 349397 h 349397"/>
              <a:gd name="connsiteX4" fmla="*/ 0 w 556537"/>
              <a:gd name="connsiteY4" fmla="*/ 0 h 349397"/>
              <a:gd name="connsiteX0" fmla="*/ 0 w 568569"/>
              <a:gd name="connsiteY0" fmla="*/ 0 h 541902"/>
              <a:gd name="connsiteX1" fmla="*/ 556537 w 568569"/>
              <a:gd name="connsiteY1" fmla="*/ 0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  <a:gd name="connsiteX0" fmla="*/ 0 w 568569"/>
              <a:gd name="connsiteY0" fmla="*/ 0 h 541902"/>
              <a:gd name="connsiteX1" fmla="*/ 556537 w 568569"/>
              <a:gd name="connsiteY1" fmla="*/ 108284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8569" h="541902">
                <a:moveTo>
                  <a:pt x="0" y="0"/>
                </a:moveTo>
                <a:lnTo>
                  <a:pt x="556537" y="108284"/>
                </a:lnTo>
                <a:lnTo>
                  <a:pt x="568569" y="541902"/>
                </a:lnTo>
                <a:lnTo>
                  <a:pt x="0" y="34939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Retângulo 20"/>
          <p:cNvSpPr/>
          <p:nvPr/>
        </p:nvSpPr>
        <p:spPr>
          <a:xfrm>
            <a:off x="583813" y="1125409"/>
            <a:ext cx="7696852" cy="3343153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2" name="Grupo 7"/>
          <p:cNvGrpSpPr/>
          <p:nvPr/>
        </p:nvGrpSpPr>
        <p:grpSpPr>
          <a:xfrm>
            <a:off x="5324621" y="1638576"/>
            <a:ext cx="3234027" cy="2377747"/>
            <a:chOff x="8959367" y="2243285"/>
            <a:chExt cx="2952014" cy="2729264"/>
          </a:xfrm>
        </p:grpSpPr>
        <p:sp>
          <p:nvSpPr>
            <p:cNvPr id="23" name="Retângulo 22"/>
            <p:cNvSpPr/>
            <p:nvPr/>
          </p:nvSpPr>
          <p:spPr>
            <a:xfrm>
              <a:off x="8959368" y="2243286"/>
              <a:ext cx="2952013" cy="27292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4" name="Retângulo 23"/>
            <p:cNvSpPr/>
            <p:nvPr/>
          </p:nvSpPr>
          <p:spPr>
            <a:xfrm>
              <a:off x="8959367" y="2243285"/>
              <a:ext cx="2952013" cy="2729263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sp>
        <p:nvSpPr>
          <p:cNvPr id="25" name="Retângulo de cantos arredondados 5"/>
          <p:cNvSpPr/>
          <p:nvPr/>
        </p:nvSpPr>
        <p:spPr>
          <a:xfrm flipV="1">
            <a:off x="593075" y="4468560"/>
            <a:ext cx="7696852" cy="45719"/>
          </a:xfrm>
          <a:prstGeom prst="roundRect">
            <a:avLst/>
          </a:prstGeom>
          <a:solidFill>
            <a:srgbClr val="4BB7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" name="CaixaDeTexto 25"/>
          <p:cNvSpPr txBox="1"/>
          <p:nvPr/>
        </p:nvSpPr>
        <p:spPr>
          <a:xfrm>
            <a:off x="924788" y="1414368"/>
            <a:ext cx="4248489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defRPr/>
            </a:pPr>
            <a:r>
              <a:rPr lang="pt-BR" sz="1400" b="1" dirty="0">
                <a:solidFill>
                  <a:srgbClr val="219D93"/>
                </a:solidFill>
              </a:rPr>
              <a:t>Atores em computação em nuvem</a:t>
            </a:r>
            <a:r>
              <a:rPr lang="pt-BR" sz="1400" dirty="0">
                <a:solidFill>
                  <a:srgbClr val="219D93"/>
                </a:solidFill>
              </a:rPr>
              <a:t> (VERAS, 2015) </a:t>
            </a:r>
          </a:p>
          <a:p>
            <a:pPr marL="0" lvl="2" indent="0">
              <a:spcAft>
                <a:spcPts val="600"/>
              </a:spcAft>
              <a:defRPr/>
            </a:pPr>
            <a:r>
              <a:rPr lang="pt-B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Consumidor: </a:t>
            </a: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Aquele que utiliza produtos e serviços de nuvem, podendo ser pessoa física ou jurídica;</a:t>
            </a:r>
          </a:p>
          <a:p>
            <a:pPr marL="0" lvl="2" indent="0">
              <a:spcAft>
                <a:spcPts val="600"/>
              </a:spcAft>
              <a:defRPr/>
            </a:pPr>
            <a:r>
              <a:rPr lang="pt-B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Integrador: </a:t>
            </a: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Quem gerencia o uso, o desempenho e a entrega dos serviços de nuvem e negocia a relação entre o provedor e o consumidor;</a:t>
            </a:r>
          </a:p>
          <a:p>
            <a:pPr marL="0" lvl="2" indent="0">
              <a:spcAft>
                <a:spcPts val="600"/>
              </a:spcAft>
              <a:defRPr/>
            </a:pPr>
            <a:r>
              <a:rPr lang="pt-B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Auditor: </a:t>
            </a: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Capaz de fazer uma avaliação independente considerando os serviços em nuvem;</a:t>
            </a:r>
          </a:p>
          <a:p>
            <a:pPr marL="0" lvl="2" indent="0">
              <a:spcAft>
                <a:spcPts val="600"/>
              </a:spcAft>
              <a:defRPr/>
            </a:pPr>
            <a:r>
              <a:rPr lang="pt-B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Operador: </a:t>
            </a: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Papel exercido por um intermediário capaz de fazer a conexão e o transporte de serviços de nuvem, entre os consumidores e os provedores de nuvem.</a:t>
            </a:r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7" name="CaixaDeTexto 26"/>
          <p:cNvSpPr txBox="1"/>
          <p:nvPr/>
        </p:nvSpPr>
        <p:spPr>
          <a:xfrm>
            <a:off x="369785" y="561729"/>
            <a:ext cx="52643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pt-BR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Características da computação em nuvem</a:t>
            </a:r>
          </a:p>
        </p:txBody>
      </p:sp>
      <p:pic>
        <p:nvPicPr>
          <p:cNvPr id="2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1260" y="1769490"/>
            <a:ext cx="3001756" cy="21202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632226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tângulo 10"/>
          <p:cNvSpPr/>
          <p:nvPr/>
        </p:nvSpPr>
        <p:spPr>
          <a:xfrm rot="275902">
            <a:off x="7936143" y="1505572"/>
            <a:ext cx="626363" cy="541902"/>
          </a:xfrm>
          <a:custGeom>
            <a:avLst/>
            <a:gdLst>
              <a:gd name="connsiteX0" fmla="*/ 0 w 556537"/>
              <a:gd name="connsiteY0" fmla="*/ 0 h 349397"/>
              <a:gd name="connsiteX1" fmla="*/ 556537 w 556537"/>
              <a:gd name="connsiteY1" fmla="*/ 0 h 349397"/>
              <a:gd name="connsiteX2" fmla="*/ 556537 w 556537"/>
              <a:gd name="connsiteY2" fmla="*/ 349397 h 349397"/>
              <a:gd name="connsiteX3" fmla="*/ 0 w 556537"/>
              <a:gd name="connsiteY3" fmla="*/ 349397 h 349397"/>
              <a:gd name="connsiteX4" fmla="*/ 0 w 556537"/>
              <a:gd name="connsiteY4" fmla="*/ 0 h 349397"/>
              <a:gd name="connsiteX0" fmla="*/ 0 w 568569"/>
              <a:gd name="connsiteY0" fmla="*/ 0 h 541902"/>
              <a:gd name="connsiteX1" fmla="*/ 556537 w 568569"/>
              <a:gd name="connsiteY1" fmla="*/ 0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  <a:gd name="connsiteX0" fmla="*/ 0 w 568569"/>
              <a:gd name="connsiteY0" fmla="*/ 0 h 541902"/>
              <a:gd name="connsiteX1" fmla="*/ 556537 w 568569"/>
              <a:gd name="connsiteY1" fmla="*/ 108284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8569" h="541902">
                <a:moveTo>
                  <a:pt x="0" y="0"/>
                </a:moveTo>
                <a:lnTo>
                  <a:pt x="556537" y="108284"/>
                </a:lnTo>
                <a:lnTo>
                  <a:pt x="568569" y="541902"/>
                </a:lnTo>
                <a:lnTo>
                  <a:pt x="0" y="34939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Retângulo 20"/>
          <p:cNvSpPr/>
          <p:nvPr/>
        </p:nvSpPr>
        <p:spPr>
          <a:xfrm>
            <a:off x="583813" y="1125409"/>
            <a:ext cx="7696852" cy="3343153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2" name="Grupo 7"/>
          <p:cNvGrpSpPr/>
          <p:nvPr/>
        </p:nvGrpSpPr>
        <p:grpSpPr>
          <a:xfrm>
            <a:off x="5324621" y="1638576"/>
            <a:ext cx="3234027" cy="2377747"/>
            <a:chOff x="8959367" y="2243285"/>
            <a:chExt cx="2952014" cy="2729264"/>
          </a:xfrm>
        </p:grpSpPr>
        <p:sp>
          <p:nvSpPr>
            <p:cNvPr id="23" name="Retângulo 22"/>
            <p:cNvSpPr/>
            <p:nvPr/>
          </p:nvSpPr>
          <p:spPr>
            <a:xfrm>
              <a:off x="8959368" y="2243286"/>
              <a:ext cx="2952013" cy="27292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4" name="Retângulo 23"/>
            <p:cNvSpPr/>
            <p:nvPr/>
          </p:nvSpPr>
          <p:spPr>
            <a:xfrm>
              <a:off x="8959367" y="2243285"/>
              <a:ext cx="2952013" cy="2729263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sp>
        <p:nvSpPr>
          <p:cNvPr id="25" name="Retângulo de cantos arredondados 5"/>
          <p:cNvSpPr/>
          <p:nvPr/>
        </p:nvSpPr>
        <p:spPr>
          <a:xfrm flipV="1">
            <a:off x="593075" y="4468560"/>
            <a:ext cx="7696852" cy="45719"/>
          </a:xfrm>
          <a:prstGeom prst="roundRect">
            <a:avLst/>
          </a:prstGeom>
          <a:solidFill>
            <a:srgbClr val="4BB7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" name="CaixaDeTexto 25"/>
          <p:cNvSpPr txBox="1"/>
          <p:nvPr/>
        </p:nvSpPr>
        <p:spPr>
          <a:xfrm>
            <a:off x="924788" y="1495969"/>
            <a:ext cx="424848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0"/>
              </a:spcAft>
              <a:defRPr/>
            </a:pPr>
            <a:r>
              <a:rPr lang="pt-BR" sz="1400" b="1" dirty="0">
                <a:solidFill>
                  <a:srgbClr val="219D93"/>
                </a:solidFill>
              </a:rPr>
              <a:t>Economia de escala</a:t>
            </a:r>
            <a:r>
              <a:rPr lang="pt-BR" sz="1400" dirty="0">
                <a:solidFill>
                  <a:srgbClr val="219D93"/>
                </a:solidFill>
              </a:rPr>
              <a:t> (VERAS, 2015)</a:t>
            </a:r>
          </a:p>
          <a:p>
            <a:pPr marL="342899" indent="-342900" algn="just">
              <a:spcAft>
                <a:spcPts val="0"/>
              </a:spcAft>
              <a:buFont typeface="+mj-lt"/>
              <a:buAutoNum type="arabicPeriod"/>
              <a:defRPr/>
            </a:pPr>
            <a:r>
              <a:rPr lang="pt-B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Fornecimento:  </a:t>
            </a:r>
          </a:p>
          <a:p>
            <a:pPr marL="358775" indent="-358775" algn="just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Redução do custo de energia;</a:t>
            </a:r>
          </a:p>
          <a:p>
            <a:pPr marL="358775" indent="-358775" algn="just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Redução do custo de pessoal;</a:t>
            </a:r>
          </a:p>
          <a:p>
            <a:pPr marL="358775" indent="-358775" algn="just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Aumento da segurança e confiabilidade;</a:t>
            </a:r>
          </a:p>
          <a:p>
            <a:pPr marL="358775" indent="-358775" algn="just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Aumento do poder de compra.</a:t>
            </a:r>
          </a:p>
          <a:p>
            <a:pPr algn="just">
              <a:spcAft>
                <a:spcPts val="0"/>
              </a:spcAft>
              <a:defRPr/>
            </a:pPr>
            <a:endParaRPr lang="pt-B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342899" indent="-342900" algn="just">
              <a:spcAft>
                <a:spcPts val="0"/>
              </a:spcAft>
              <a:buFont typeface="+mj-lt"/>
              <a:buAutoNum type="arabicPeriod" startAt="2"/>
              <a:defRPr/>
            </a:pPr>
            <a:r>
              <a:rPr lang="pt-B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Demanda:</a:t>
            </a:r>
          </a:p>
          <a:p>
            <a:pPr marL="358775" indent="-358775" algn="just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Redução da variabilidade;</a:t>
            </a:r>
          </a:p>
          <a:p>
            <a:pPr marL="358775" indent="-358775" algn="just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Padrões de uso durante o dia;</a:t>
            </a:r>
          </a:p>
          <a:p>
            <a:pPr marL="358775" indent="-358775" algn="just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Variabilidade na indústria;</a:t>
            </a:r>
          </a:p>
          <a:p>
            <a:pPr marL="358775" indent="-358775" algn="just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Incerteza no crescimento do uso.</a:t>
            </a:r>
          </a:p>
        </p:txBody>
      </p:sp>
      <p:sp>
        <p:nvSpPr>
          <p:cNvPr id="27" name="CaixaDeTexto 26"/>
          <p:cNvSpPr txBox="1"/>
          <p:nvPr/>
        </p:nvSpPr>
        <p:spPr>
          <a:xfrm>
            <a:off x="369785" y="561729"/>
            <a:ext cx="52643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pt-BR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Benefícios e riscos da computação em nuvem</a:t>
            </a:r>
          </a:p>
        </p:txBody>
      </p:sp>
      <p:pic>
        <p:nvPicPr>
          <p:cNvPr id="29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1859" y="1766636"/>
            <a:ext cx="2960150" cy="2109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938795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tângulo 10"/>
          <p:cNvSpPr/>
          <p:nvPr/>
        </p:nvSpPr>
        <p:spPr>
          <a:xfrm rot="275902">
            <a:off x="7936143" y="1505572"/>
            <a:ext cx="626363" cy="541902"/>
          </a:xfrm>
          <a:custGeom>
            <a:avLst/>
            <a:gdLst>
              <a:gd name="connsiteX0" fmla="*/ 0 w 556537"/>
              <a:gd name="connsiteY0" fmla="*/ 0 h 349397"/>
              <a:gd name="connsiteX1" fmla="*/ 556537 w 556537"/>
              <a:gd name="connsiteY1" fmla="*/ 0 h 349397"/>
              <a:gd name="connsiteX2" fmla="*/ 556537 w 556537"/>
              <a:gd name="connsiteY2" fmla="*/ 349397 h 349397"/>
              <a:gd name="connsiteX3" fmla="*/ 0 w 556537"/>
              <a:gd name="connsiteY3" fmla="*/ 349397 h 349397"/>
              <a:gd name="connsiteX4" fmla="*/ 0 w 556537"/>
              <a:gd name="connsiteY4" fmla="*/ 0 h 349397"/>
              <a:gd name="connsiteX0" fmla="*/ 0 w 568569"/>
              <a:gd name="connsiteY0" fmla="*/ 0 h 541902"/>
              <a:gd name="connsiteX1" fmla="*/ 556537 w 568569"/>
              <a:gd name="connsiteY1" fmla="*/ 0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  <a:gd name="connsiteX0" fmla="*/ 0 w 568569"/>
              <a:gd name="connsiteY0" fmla="*/ 0 h 541902"/>
              <a:gd name="connsiteX1" fmla="*/ 556537 w 568569"/>
              <a:gd name="connsiteY1" fmla="*/ 108284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8569" h="541902">
                <a:moveTo>
                  <a:pt x="0" y="0"/>
                </a:moveTo>
                <a:lnTo>
                  <a:pt x="556537" y="108284"/>
                </a:lnTo>
                <a:lnTo>
                  <a:pt x="568569" y="541902"/>
                </a:lnTo>
                <a:lnTo>
                  <a:pt x="0" y="34939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Retângulo 22"/>
          <p:cNvSpPr/>
          <p:nvPr/>
        </p:nvSpPr>
        <p:spPr>
          <a:xfrm>
            <a:off x="583813" y="1125409"/>
            <a:ext cx="7696852" cy="3343153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5" name="Grupo 7"/>
          <p:cNvGrpSpPr/>
          <p:nvPr/>
        </p:nvGrpSpPr>
        <p:grpSpPr>
          <a:xfrm>
            <a:off x="5324621" y="1638576"/>
            <a:ext cx="3234027" cy="2377747"/>
            <a:chOff x="8959367" y="2243285"/>
            <a:chExt cx="2952014" cy="2729264"/>
          </a:xfrm>
        </p:grpSpPr>
        <p:sp>
          <p:nvSpPr>
            <p:cNvPr id="26" name="Retângulo 25"/>
            <p:cNvSpPr/>
            <p:nvPr/>
          </p:nvSpPr>
          <p:spPr>
            <a:xfrm>
              <a:off x="8959368" y="2243286"/>
              <a:ext cx="2952013" cy="27292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7" name="Retângulo 26"/>
            <p:cNvSpPr/>
            <p:nvPr/>
          </p:nvSpPr>
          <p:spPr>
            <a:xfrm>
              <a:off x="8959367" y="2243285"/>
              <a:ext cx="2952013" cy="2729263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sp>
        <p:nvSpPr>
          <p:cNvPr id="28" name="Retângulo de cantos arredondados 5"/>
          <p:cNvSpPr/>
          <p:nvPr/>
        </p:nvSpPr>
        <p:spPr>
          <a:xfrm flipV="1">
            <a:off x="593075" y="4468560"/>
            <a:ext cx="7696852" cy="45719"/>
          </a:xfrm>
          <a:prstGeom prst="roundRect">
            <a:avLst/>
          </a:prstGeom>
          <a:solidFill>
            <a:srgbClr val="4BB7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9" name="CaixaDeTexto 28"/>
          <p:cNvSpPr txBox="1"/>
          <p:nvPr/>
        </p:nvSpPr>
        <p:spPr>
          <a:xfrm>
            <a:off x="818617" y="1485564"/>
            <a:ext cx="437525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0"/>
              </a:spcAft>
              <a:defRPr/>
            </a:pPr>
            <a:r>
              <a:rPr lang="pt-BR" sz="1400" b="1" dirty="0">
                <a:solidFill>
                  <a:srgbClr val="219D93"/>
                </a:solidFill>
              </a:rPr>
              <a:t>Outros benefícios</a:t>
            </a:r>
            <a:r>
              <a:rPr lang="pt-BR" sz="1400" dirty="0">
                <a:solidFill>
                  <a:srgbClr val="219D93"/>
                </a:solidFill>
              </a:rPr>
              <a:t> (VERAS, 2015)</a:t>
            </a:r>
          </a:p>
          <a:p>
            <a:pPr marL="166687" indent="-266700">
              <a:spcAft>
                <a:spcPts val="0"/>
              </a:spcAft>
              <a:buFont typeface="+mj-lt"/>
              <a:buAutoNum type="arabicPeriod"/>
              <a:defRPr/>
            </a:pPr>
            <a:r>
              <a:rPr lang="pt-BR" sz="14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Amazon</a:t>
            </a:r>
            <a:r>
              <a:rPr lang="pt-B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Web Service (AWS):  </a:t>
            </a:r>
          </a:p>
          <a:p>
            <a:pPr marL="266700" indent="-266700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Substituir gastos de capital por despesas, de acordo com a demanda do cliente;</a:t>
            </a:r>
          </a:p>
          <a:p>
            <a:pPr marL="266700" indent="-266700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Obter preços mais baixos por conta da economia em escala;</a:t>
            </a:r>
          </a:p>
          <a:p>
            <a:pPr marL="266700" indent="-266700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Parar de tentar adivinhar a capacidade necessária; </a:t>
            </a:r>
          </a:p>
          <a:p>
            <a:pPr marL="266700" indent="-266700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Aumentar a agilidade da organização com a facilidade de obter recursos adicionais de TI;</a:t>
            </a:r>
          </a:p>
          <a:p>
            <a:pPr marL="266700" indent="-266700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Parar de gastar com operação e manutenção de </a:t>
            </a:r>
            <a:r>
              <a:rPr lang="pt-BR" sz="14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datacenters</a:t>
            </a: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;</a:t>
            </a:r>
          </a:p>
          <a:p>
            <a:pPr marL="266700" indent="-266700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Implementar aplicativos em múltiplas geografias.</a:t>
            </a:r>
          </a:p>
        </p:txBody>
      </p:sp>
      <p:pic>
        <p:nvPicPr>
          <p:cNvPr id="31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1859" y="1766636"/>
            <a:ext cx="2960150" cy="2109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2" name="CaixaDeTexto 31"/>
          <p:cNvSpPr txBox="1"/>
          <p:nvPr/>
        </p:nvSpPr>
        <p:spPr>
          <a:xfrm>
            <a:off x="369785" y="561729"/>
            <a:ext cx="52643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pt-BR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Benefícios e riscos da computação em nuvem</a:t>
            </a:r>
          </a:p>
        </p:txBody>
      </p:sp>
    </p:spTree>
    <p:extLst>
      <p:ext uri="{BB962C8B-B14F-4D97-AF65-F5344CB8AC3E}">
        <p14:creationId xmlns:p14="http://schemas.microsoft.com/office/powerpoint/2010/main" val="36806914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 10"/>
          <p:cNvSpPr/>
          <p:nvPr/>
        </p:nvSpPr>
        <p:spPr>
          <a:xfrm rot="275902">
            <a:off x="7936143" y="1505572"/>
            <a:ext cx="626363" cy="541902"/>
          </a:xfrm>
          <a:custGeom>
            <a:avLst/>
            <a:gdLst>
              <a:gd name="connsiteX0" fmla="*/ 0 w 556537"/>
              <a:gd name="connsiteY0" fmla="*/ 0 h 349397"/>
              <a:gd name="connsiteX1" fmla="*/ 556537 w 556537"/>
              <a:gd name="connsiteY1" fmla="*/ 0 h 349397"/>
              <a:gd name="connsiteX2" fmla="*/ 556537 w 556537"/>
              <a:gd name="connsiteY2" fmla="*/ 349397 h 349397"/>
              <a:gd name="connsiteX3" fmla="*/ 0 w 556537"/>
              <a:gd name="connsiteY3" fmla="*/ 349397 h 349397"/>
              <a:gd name="connsiteX4" fmla="*/ 0 w 556537"/>
              <a:gd name="connsiteY4" fmla="*/ 0 h 349397"/>
              <a:gd name="connsiteX0" fmla="*/ 0 w 568569"/>
              <a:gd name="connsiteY0" fmla="*/ 0 h 541902"/>
              <a:gd name="connsiteX1" fmla="*/ 556537 w 568569"/>
              <a:gd name="connsiteY1" fmla="*/ 0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  <a:gd name="connsiteX0" fmla="*/ 0 w 568569"/>
              <a:gd name="connsiteY0" fmla="*/ 0 h 541902"/>
              <a:gd name="connsiteX1" fmla="*/ 556537 w 568569"/>
              <a:gd name="connsiteY1" fmla="*/ 108284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8569" h="541902">
                <a:moveTo>
                  <a:pt x="0" y="0"/>
                </a:moveTo>
                <a:lnTo>
                  <a:pt x="556537" y="108284"/>
                </a:lnTo>
                <a:lnTo>
                  <a:pt x="568569" y="541902"/>
                </a:lnTo>
                <a:lnTo>
                  <a:pt x="0" y="34939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Retângulo 19"/>
          <p:cNvSpPr/>
          <p:nvPr/>
        </p:nvSpPr>
        <p:spPr>
          <a:xfrm>
            <a:off x="583813" y="1125409"/>
            <a:ext cx="7696852" cy="3343153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2" name="Grupo 7"/>
          <p:cNvGrpSpPr/>
          <p:nvPr/>
        </p:nvGrpSpPr>
        <p:grpSpPr>
          <a:xfrm>
            <a:off x="5324621" y="1638576"/>
            <a:ext cx="3234027" cy="2377747"/>
            <a:chOff x="8959367" y="2243285"/>
            <a:chExt cx="2952014" cy="2729264"/>
          </a:xfrm>
        </p:grpSpPr>
        <p:sp>
          <p:nvSpPr>
            <p:cNvPr id="23" name="Retângulo 22"/>
            <p:cNvSpPr/>
            <p:nvPr/>
          </p:nvSpPr>
          <p:spPr>
            <a:xfrm>
              <a:off x="8959368" y="2243286"/>
              <a:ext cx="2952013" cy="27292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4" name="Retângulo 23"/>
            <p:cNvSpPr/>
            <p:nvPr/>
          </p:nvSpPr>
          <p:spPr>
            <a:xfrm>
              <a:off x="8959367" y="2243285"/>
              <a:ext cx="2952013" cy="2729263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sp>
        <p:nvSpPr>
          <p:cNvPr id="25" name="Retângulo de cantos arredondados 5"/>
          <p:cNvSpPr/>
          <p:nvPr/>
        </p:nvSpPr>
        <p:spPr>
          <a:xfrm flipV="1">
            <a:off x="593075" y="4468560"/>
            <a:ext cx="7696852" cy="45719"/>
          </a:xfrm>
          <a:prstGeom prst="roundRect">
            <a:avLst/>
          </a:prstGeom>
          <a:solidFill>
            <a:srgbClr val="4BB7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" name="CaixaDeTexto 25"/>
          <p:cNvSpPr txBox="1"/>
          <p:nvPr/>
        </p:nvSpPr>
        <p:spPr>
          <a:xfrm>
            <a:off x="818617" y="1590035"/>
            <a:ext cx="448143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0"/>
              </a:spcAft>
              <a:defRPr/>
            </a:pPr>
            <a:r>
              <a:rPr lang="pt-BR" sz="1400" b="1" dirty="0">
                <a:solidFill>
                  <a:srgbClr val="219D93"/>
                </a:solidFill>
              </a:rPr>
              <a:t>Outros benefícios</a:t>
            </a:r>
            <a:r>
              <a:rPr lang="pt-BR" sz="1400" dirty="0">
                <a:solidFill>
                  <a:srgbClr val="219D93"/>
                </a:solidFill>
              </a:rPr>
              <a:t> (VERAS, 2015)</a:t>
            </a:r>
          </a:p>
          <a:p>
            <a:pPr marL="242887" indent="-342900">
              <a:spcAft>
                <a:spcPts val="0"/>
              </a:spcAft>
              <a:buFont typeface="+mj-lt"/>
              <a:buAutoNum type="arabicPeriod" startAt="2"/>
              <a:defRPr/>
            </a:pPr>
            <a:r>
              <a:rPr lang="pt-B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ISACA:  </a:t>
            </a:r>
          </a:p>
          <a:p>
            <a:pPr marL="358775" indent="-358775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Agilidade; Contenção de custos; </a:t>
            </a:r>
            <a:r>
              <a:rPr lang="pt-BR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Multilocação</a:t>
            </a: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; Confiabilidade; e Dimensionamento.</a:t>
            </a:r>
          </a:p>
          <a:p>
            <a:pPr marL="358775" indent="-358775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pt-B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68287" indent="-368300">
              <a:spcAft>
                <a:spcPts val="0"/>
              </a:spcAft>
              <a:buFont typeface="+mj-lt"/>
              <a:buAutoNum type="arabicPeriod" startAt="3"/>
              <a:defRPr/>
            </a:pPr>
            <a:r>
              <a:rPr lang="pt-BR" sz="14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Cloud Security Alliance </a:t>
            </a:r>
            <a:r>
              <a:rPr lang="pt-B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(CSA):  </a:t>
            </a:r>
          </a:p>
          <a:p>
            <a:pPr marL="358775" indent="-358775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Inovação; Transformação; Racionalização do uso dos recursos; Transformação do negócio; Melhoria da produtividade; Suportar a sazonalidade do negócio; Suporte a novos negócios; Redução de custos; e Incrementar a segurança da informação.</a:t>
            </a:r>
          </a:p>
        </p:txBody>
      </p:sp>
      <p:pic>
        <p:nvPicPr>
          <p:cNvPr id="2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1859" y="1766636"/>
            <a:ext cx="2960150" cy="2109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9" name="CaixaDeTexto 28"/>
          <p:cNvSpPr txBox="1"/>
          <p:nvPr/>
        </p:nvSpPr>
        <p:spPr>
          <a:xfrm>
            <a:off x="369785" y="561729"/>
            <a:ext cx="52643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pt-BR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Benefícios e riscos da computação em nuvem</a:t>
            </a:r>
          </a:p>
        </p:txBody>
      </p:sp>
    </p:spTree>
    <p:extLst>
      <p:ext uri="{BB962C8B-B14F-4D97-AF65-F5344CB8AC3E}">
        <p14:creationId xmlns:p14="http://schemas.microsoft.com/office/powerpoint/2010/main" val="21519580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tângulo 10"/>
          <p:cNvSpPr/>
          <p:nvPr/>
        </p:nvSpPr>
        <p:spPr>
          <a:xfrm rot="275902">
            <a:off x="7936143" y="1505572"/>
            <a:ext cx="626363" cy="541902"/>
          </a:xfrm>
          <a:custGeom>
            <a:avLst/>
            <a:gdLst>
              <a:gd name="connsiteX0" fmla="*/ 0 w 556537"/>
              <a:gd name="connsiteY0" fmla="*/ 0 h 349397"/>
              <a:gd name="connsiteX1" fmla="*/ 556537 w 556537"/>
              <a:gd name="connsiteY1" fmla="*/ 0 h 349397"/>
              <a:gd name="connsiteX2" fmla="*/ 556537 w 556537"/>
              <a:gd name="connsiteY2" fmla="*/ 349397 h 349397"/>
              <a:gd name="connsiteX3" fmla="*/ 0 w 556537"/>
              <a:gd name="connsiteY3" fmla="*/ 349397 h 349397"/>
              <a:gd name="connsiteX4" fmla="*/ 0 w 556537"/>
              <a:gd name="connsiteY4" fmla="*/ 0 h 349397"/>
              <a:gd name="connsiteX0" fmla="*/ 0 w 568569"/>
              <a:gd name="connsiteY0" fmla="*/ 0 h 541902"/>
              <a:gd name="connsiteX1" fmla="*/ 556537 w 568569"/>
              <a:gd name="connsiteY1" fmla="*/ 0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  <a:gd name="connsiteX0" fmla="*/ 0 w 568569"/>
              <a:gd name="connsiteY0" fmla="*/ 0 h 541902"/>
              <a:gd name="connsiteX1" fmla="*/ 556537 w 568569"/>
              <a:gd name="connsiteY1" fmla="*/ 108284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8569" h="541902">
                <a:moveTo>
                  <a:pt x="0" y="0"/>
                </a:moveTo>
                <a:lnTo>
                  <a:pt x="556537" y="108284"/>
                </a:lnTo>
                <a:lnTo>
                  <a:pt x="568569" y="541902"/>
                </a:lnTo>
                <a:lnTo>
                  <a:pt x="0" y="34939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Retângulo 21"/>
          <p:cNvSpPr/>
          <p:nvPr/>
        </p:nvSpPr>
        <p:spPr>
          <a:xfrm>
            <a:off x="583813" y="1125409"/>
            <a:ext cx="7696852" cy="3343153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3" name="Grupo 7"/>
          <p:cNvGrpSpPr/>
          <p:nvPr/>
        </p:nvGrpSpPr>
        <p:grpSpPr>
          <a:xfrm>
            <a:off x="5324621" y="1638576"/>
            <a:ext cx="3234027" cy="2377747"/>
            <a:chOff x="8959367" y="2243285"/>
            <a:chExt cx="2952014" cy="2729264"/>
          </a:xfrm>
        </p:grpSpPr>
        <p:sp>
          <p:nvSpPr>
            <p:cNvPr id="24" name="Retângulo 23"/>
            <p:cNvSpPr/>
            <p:nvPr/>
          </p:nvSpPr>
          <p:spPr>
            <a:xfrm>
              <a:off x="8959368" y="2243286"/>
              <a:ext cx="2952013" cy="27292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5" name="Retângulo 24"/>
            <p:cNvSpPr/>
            <p:nvPr/>
          </p:nvSpPr>
          <p:spPr>
            <a:xfrm>
              <a:off x="8959367" y="2243285"/>
              <a:ext cx="2952013" cy="2729263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sp>
        <p:nvSpPr>
          <p:cNvPr id="26" name="Retângulo de cantos arredondados 5"/>
          <p:cNvSpPr/>
          <p:nvPr/>
        </p:nvSpPr>
        <p:spPr>
          <a:xfrm flipV="1">
            <a:off x="593075" y="4468560"/>
            <a:ext cx="7696852" cy="45719"/>
          </a:xfrm>
          <a:prstGeom prst="roundRect">
            <a:avLst/>
          </a:prstGeom>
          <a:solidFill>
            <a:srgbClr val="4BB7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7" name="CaixaDeTexto 26"/>
          <p:cNvSpPr txBox="1"/>
          <p:nvPr/>
        </p:nvSpPr>
        <p:spPr>
          <a:xfrm>
            <a:off x="818617" y="1309009"/>
            <a:ext cx="448143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0"/>
              </a:spcAft>
              <a:defRPr/>
            </a:pPr>
            <a:r>
              <a:rPr lang="pt-BR" sz="1400" b="1" dirty="0">
                <a:solidFill>
                  <a:srgbClr val="219D93"/>
                </a:solidFill>
              </a:rPr>
              <a:t>Riscos</a:t>
            </a:r>
            <a:r>
              <a:rPr lang="pt-BR" sz="1400" dirty="0">
                <a:solidFill>
                  <a:srgbClr val="219D93"/>
                </a:solidFill>
              </a:rPr>
              <a:t> (VERAS, 2015)</a:t>
            </a:r>
          </a:p>
          <a:p>
            <a:pPr>
              <a:spcAft>
                <a:spcPts val="0"/>
              </a:spcAft>
              <a:defRPr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Possibilidade de algum evento imprevisto, falha, ou mesmo mau uso, ameaçar um objetivo de negócio.</a:t>
            </a:r>
          </a:p>
          <a:p>
            <a:pPr marL="266700" indent="-266700">
              <a:spcAft>
                <a:spcPts val="0"/>
              </a:spcAft>
              <a:buFont typeface="+mj-lt"/>
              <a:buAutoNum type="arabicPeriod"/>
              <a:defRPr/>
            </a:pPr>
            <a:r>
              <a:rPr lang="pt-B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Riscos operacionais:  </a:t>
            </a:r>
          </a:p>
          <a:p>
            <a:pPr marL="266700" indent="-266700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Falta de privacidade; Falhas de integridade; Erros; Suporte inadequado; baixo desempenho; Ataque por saturação; Dificuldade para escalar; e Baixa interoperabilidade.</a:t>
            </a:r>
          </a:p>
          <a:p>
            <a:pPr marL="266700" indent="-266700">
              <a:spcBef>
                <a:spcPts val="600"/>
              </a:spcBef>
              <a:spcAft>
                <a:spcPts val="0"/>
              </a:spcAft>
              <a:buFont typeface="+mj-lt"/>
              <a:buAutoNum type="arabicPeriod" startAt="2"/>
              <a:tabLst>
                <a:tab pos="266700" algn="l"/>
              </a:tabLst>
              <a:defRPr/>
            </a:pPr>
            <a:r>
              <a:rPr lang="pt-B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Riscos de negócio:  </a:t>
            </a:r>
          </a:p>
          <a:p>
            <a:pPr marL="266700" indent="-266700"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266700" algn="l"/>
              </a:tabLst>
              <a:defRPr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Indisponibilidade; e Não continuidade. </a:t>
            </a:r>
          </a:p>
          <a:p>
            <a:pPr marL="266700" indent="-266700">
              <a:spcBef>
                <a:spcPts val="600"/>
              </a:spcBef>
              <a:spcAft>
                <a:spcPts val="0"/>
              </a:spcAft>
              <a:buFont typeface="+mj-lt"/>
              <a:buAutoNum type="arabicPeriod" startAt="3"/>
              <a:tabLst>
                <a:tab pos="266700" algn="l"/>
              </a:tabLst>
              <a:defRPr/>
            </a:pPr>
            <a:r>
              <a:rPr lang="pt-B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Riscos estruturais:  </a:t>
            </a:r>
          </a:p>
          <a:p>
            <a:pPr marL="266700" lvl="1" indent="-2667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266700" algn="l"/>
              </a:tabLst>
              <a:defRPr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Não conformidade; Licenciamento de software; Aprisionamento; e Má reputação.</a:t>
            </a:r>
          </a:p>
        </p:txBody>
      </p:sp>
      <p:sp>
        <p:nvSpPr>
          <p:cNvPr id="29" name="CaixaDeTexto 28"/>
          <p:cNvSpPr txBox="1"/>
          <p:nvPr/>
        </p:nvSpPr>
        <p:spPr>
          <a:xfrm>
            <a:off x="369785" y="561729"/>
            <a:ext cx="52643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pt-BR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Benefícios e riscos da computação em nuvem</a:t>
            </a:r>
          </a:p>
        </p:txBody>
      </p:sp>
      <p:pic>
        <p:nvPicPr>
          <p:cNvPr id="3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2541" y="1776523"/>
            <a:ext cx="2952368" cy="20991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8511999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 10"/>
          <p:cNvSpPr/>
          <p:nvPr/>
        </p:nvSpPr>
        <p:spPr>
          <a:xfrm rot="275902">
            <a:off x="7936143" y="1623547"/>
            <a:ext cx="626363" cy="541902"/>
          </a:xfrm>
          <a:custGeom>
            <a:avLst/>
            <a:gdLst>
              <a:gd name="connsiteX0" fmla="*/ 0 w 556537"/>
              <a:gd name="connsiteY0" fmla="*/ 0 h 349397"/>
              <a:gd name="connsiteX1" fmla="*/ 556537 w 556537"/>
              <a:gd name="connsiteY1" fmla="*/ 0 h 349397"/>
              <a:gd name="connsiteX2" fmla="*/ 556537 w 556537"/>
              <a:gd name="connsiteY2" fmla="*/ 349397 h 349397"/>
              <a:gd name="connsiteX3" fmla="*/ 0 w 556537"/>
              <a:gd name="connsiteY3" fmla="*/ 349397 h 349397"/>
              <a:gd name="connsiteX4" fmla="*/ 0 w 556537"/>
              <a:gd name="connsiteY4" fmla="*/ 0 h 349397"/>
              <a:gd name="connsiteX0" fmla="*/ 0 w 568569"/>
              <a:gd name="connsiteY0" fmla="*/ 0 h 541902"/>
              <a:gd name="connsiteX1" fmla="*/ 556537 w 568569"/>
              <a:gd name="connsiteY1" fmla="*/ 0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  <a:gd name="connsiteX0" fmla="*/ 0 w 568569"/>
              <a:gd name="connsiteY0" fmla="*/ 0 h 541902"/>
              <a:gd name="connsiteX1" fmla="*/ 556537 w 568569"/>
              <a:gd name="connsiteY1" fmla="*/ 108284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8569" h="541902">
                <a:moveTo>
                  <a:pt x="0" y="0"/>
                </a:moveTo>
                <a:lnTo>
                  <a:pt x="556537" y="108284"/>
                </a:lnTo>
                <a:lnTo>
                  <a:pt x="568569" y="541902"/>
                </a:lnTo>
                <a:lnTo>
                  <a:pt x="0" y="34939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/>
          <p:cNvSpPr/>
          <p:nvPr/>
        </p:nvSpPr>
        <p:spPr>
          <a:xfrm>
            <a:off x="583813" y="1012874"/>
            <a:ext cx="7696852" cy="3749511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4" name="Grupo 7"/>
          <p:cNvGrpSpPr/>
          <p:nvPr/>
        </p:nvGrpSpPr>
        <p:grpSpPr>
          <a:xfrm>
            <a:off x="5324621" y="1756551"/>
            <a:ext cx="3234027" cy="2470789"/>
            <a:chOff x="8959367" y="2243285"/>
            <a:chExt cx="2952014" cy="2729264"/>
          </a:xfrm>
        </p:grpSpPr>
        <p:sp>
          <p:nvSpPr>
            <p:cNvPr id="15" name="Retângulo 14"/>
            <p:cNvSpPr/>
            <p:nvPr/>
          </p:nvSpPr>
          <p:spPr>
            <a:xfrm>
              <a:off x="8959368" y="2243286"/>
              <a:ext cx="2952013" cy="27292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6" name="Retângulo 15"/>
            <p:cNvSpPr/>
            <p:nvPr/>
          </p:nvSpPr>
          <p:spPr>
            <a:xfrm>
              <a:off x="8959367" y="2243285"/>
              <a:ext cx="2952013" cy="2729263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sp>
        <p:nvSpPr>
          <p:cNvPr id="17" name="Retângulo de cantos arredondados 5"/>
          <p:cNvSpPr/>
          <p:nvPr/>
        </p:nvSpPr>
        <p:spPr>
          <a:xfrm flipV="1">
            <a:off x="593075" y="4762383"/>
            <a:ext cx="7696852" cy="45719"/>
          </a:xfrm>
          <a:prstGeom prst="roundRect">
            <a:avLst/>
          </a:prstGeom>
          <a:solidFill>
            <a:srgbClr val="4BB7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CaixaDeTexto 17"/>
          <p:cNvSpPr txBox="1"/>
          <p:nvPr/>
        </p:nvSpPr>
        <p:spPr>
          <a:xfrm>
            <a:off x="818617" y="1382077"/>
            <a:ext cx="436176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41300" indent="-241300">
              <a:spcAft>
                <a:spcPts val="0"/>
              </a:spcAft>
              <a:buFont typeface="+mj-lt"/>
              <a:buAutoNum type="arabicPeriod"/>
              <a:defRPr/>
            </a:pPr>
            <a:r>
              <a:rPr lang="pt-B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Capacitação: </a:t>
            </a: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Planejar a computação em nuvem como  potencial estratégico e não como contrato de terceirização ou plataforma técnica;</a:t>
            </a:r>
          </a:p>
          <a:p>
            <a:pPr marL="241300" indent="-241300">
              <a:spcAft>
                <a:spcPts val="0"/>
              </a:spcAft>
              <a:buFont typeface="+mj-lt"/>
              <a:buAutoNum type="arabicPeriod"/>
              <a:defRPr/>
            </a:pPr>
            <a:r>
              <a:rPr lang="pt-B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Custo-benefício: </a:t>
            </a: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Avaliar as vantagens da aquisição dos serviços em nuvem e compará-las com outras soluções tecnológicas;</a:t>
            </a:r>
          </a:p>
          <a:p>
            <a:pPr marL="241300" indent="-241300">
              <a:spcAft>
                <a:spcPts val="0"/>
              </a:spcAft>
              <a:buFont typeface="+mj-lt"/>
              <a:buAutoNum type="arabicPeriod"/>
              <a:defRPr/>
            </a:pPr>
            <a:r>
              <a:rPr lang="pt-B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Riscos: </a:t>
            </a: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Analisar a adoção e o uso da nuvem considerando o gerenciamento de riscos;</a:t>
            </a:r>
          </a:p>
          <a:p>
            <a:pPr marL="241300" indent="-241300">
              <a:spcAft>
                <a:spcPts val="0"/>
              </a:spcAft>
              <a:buFont typeface="+mj-lt"/>
              <a:buAutoNum type="arabicPeriod"/>
              <a:defRPr/>
            </a:pPr>
            <a:r>
              <a:rPr lang="pt-B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Capacidade: </a:t>
            </a: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Integrar os recursos dos provedores de nuvem com os recursos internos para oferecer um suporte técnico mais abrangente;</a:t>
            </a:r>
          </a:p>
          <a:p>
            <a:pPr marL="241300" indent="-241300">
              <a:spcAft>
                <a:spcPts val="0"/>
              </a:spcAft>
              <a:buFont typeface="+mj-lt"/>
              <a:buAutoNum type="arabicPeriod"/>
              <a:defRPr/>
            </a:pPr>
            <a:r>
              <a:rPr lang="pt-B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Responsabilidade:</a:t>
            </a: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Definir de quem são as responsabilidades internas e do provedor;</a:t>
            </a:r>
          </a:p>
          <a:p>
            <a:pPr marL="241300" indent="-241300">
              <a:spcAft>
                <a:spcPts val="0"/>
              </a:spcAft>
              <a:buFont typeface="+mj-lt"/>
              <a:buAutoNum type="arabicPeriod"/>
              <a:defRPr/>
            </a:pPr>
            <a:r>
              <a:rPr lang="pt-B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Confiança: </a:t>
            </a: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Transformar a confiança em um elemento essencial das soluções em nuvem.</a:t>
            </a:r>
          </a:p>
        </p:txBody>
      </p:sp>
      <p:sp>
        <p:nvSpPr>
          <p:cNvPr id="19" name="CaixaDeTexto 18"/>
          <p:cNvSpPr txBox="1"/>
          <p:nvPr/>
        </p:nvSpPr>
        <p:spPr>
          <a:xfrm>
            <a:off x="369785" y="561729"/>
            <a:ext cx="52643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pt-BR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Benefícios e riscos da computação em nuvem</a:t>
            </a:r>
          </a:p>
        </p:txBody>
      </p:sp>
      <p:sp>
        <p:nvSpPr>
          <p:cNvPr id="10" name="Retângulo 9"/>
          <p:cNvSpPr/>
          <p:nvPr/>
        </p:nvSpPr>
        <p:spPr>
          <a:xfrm>
            <a:off x="818617" y="1063599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  <a:defRPr/>
            </a:pPr>
            <a:r>
              <a:rPr lang="pt-BR" sz="1400" b="1" dirty="0">
                <a:solidFill>
                  <a:srgbClr val="219D93"/>
                </a:solidFill>
              </a:rPr>
              <a:t>Princípios norteadores para adoção, segundo o ISACA</a:t>
            </a:r>
            <a:r>
              <a:rPr lang="pt-BR" sz="1400" dirty="0">
                <a:solidFill>
                  <a:srgbClr val="219D93"/>
                </a:solidFill>
              </a:rPr>
              <a:t> (VERAS, 2015)</a:t>
            </a:r>
          </a:p>
        </p:txBody>
      </p:sp>
      <p:pic>
        <p:nvPicPr>
          <p:cNvPr id="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2541" y="1909668"/>
            <a:ext cx="2961629" cy="21898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3022028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/>
          <a:stretch/>
        </p:blipFill>
        <p:spPr>
          <a:xfrm>
            <a:off x="4772967" y="0"/>
            <a:ext cx="4371033" cy="5143500"/>
          </a:xfrm>
          <a:prstGeom prst="rect">
            <a:avLst/>
          </a:prstGeom>
        </p:spPr>
      </p:pic>
      <p:sp>
        <p:nvSpPr>
          <p:cNvPr id="2" name="Retângulo 1"/>
          <p:cNvSpPr/>
          <p:nvPr/>
        </p:nvSpPr>
        <p:spPr>
          <a:xfrm>
            <a:off x="879233" y="1463038"/>
            <a:ext cx="5331654" cy="250404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Retângulo 2"/>
          <p:cNvSpPr/>
          <p:nvPr/>
        </p:nvSpPr>
        <p:spPr>
          <a:xfrm>
            <a:off x="1211142" y="1703116"/>
            <a:ext cx="4667836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  <a:defRPr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Computação em nuvem</a:t>
            </a:r>
          </a:p>
          <a:p>
            <a:pPr marL="285750" indent="-2857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pt-BR" sz="14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Entendendo a Cloud </a:t>
            </a:r>
            <a:r>
              <a:rPr lang="pt-BR" sz="14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Computing</a:t>
            </a:r>
            <a:r>
              <a:rPr lang="pt-BR" sz="14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ou Computação em Nuvem</a:t>
            </a: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Disponível em:  &lt;</a:t>
            </a: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  <a:hlinkClick r:id="rId3"/>
              </a:rPr>
              <a:t>https://www.youtube.com/</a:t>
            </a:r>
            <a:r>
              <a:rPr lang="pt-BR" sz="1400" dirty="0" err="1">
                <a:solidFill>
                  <a:schemeClr val="tx1">
                    <a:lumMod val="65000"/>
                    <a:lumOff val="35000"/>
                  </a:schemeClr>
                </a:solidFill>
                <a:hlinkClick r:id="rId3"/>
              </a:rPr>
              <a:t>watch?v</a:t>
            </a: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  <a:hlinkClick r:id="rId3"/>
              </a:rPr>
              <a:t>=86Q14mdA-Jg</a:t>
            </a: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&gt;.   Acesso em: 20 de nov.2016. </a:t>
            </a:r>
          </a:p>
          <a:p>
            <a:pPr marL="285750" indent="-2857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pt-B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pt-BR" sz="14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 que é computação nas nuvens</a:t>
            </a: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Disponível em: &lt;</a:t>
            </a: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  <a:hlinkClick r:id="rId4"/>
              </a:rPr>
              <a:t>https://www.youtube.com/</a:t>
            </a:r>
            <a:r>
              <a:rPr lang="pt-BR" sz="1400" dirty="0" err="1">
                <a:solidFill>
                  <a:schemeClr val="tx1">
                    <a:lumMod val="65000"/>
                    <a:lumOff val="35000"/>
                  </a:schemeClr>
                </a:solidFill>
                <a:hlinkClick r:id="rId4"/>
              </a:rPr>
              <a:t>watch?v</a:t>
            </a: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  <a:hlinkClick r:id="rId4"/>
              </a:rPr>
              <a:t>=QQ2FJ-Xv3QI</a:t>
            </a: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&gt;.  Acesso em: 20 de nov.2016.</a:t>
            </a:r>
          </a:p>
        </p:txBody>
      </p:sp>
      <p:sp>
        <p:nvSpPr>
          <p:cNvPr id="4" name="CaixaDeTexto 3"/>
          <p:cNvSpPr txBox="1"/>
          <p:nvPr/>
        </p:nvSpPr>
        <p:spPr>
          <a:xfrm>
            <a:off x="369786" y="561729"/>
            <a:ext cx="11354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FontTx/>
              <a:buNone/>
              <a:defRPr/>
            </a:pPr>
            <a:r>
              <a:rPr lang="pt-BR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Saiba mais</a:t>
            </a:r>
          </a:p>
        </p:txBody>
      </p:sp>
    </p:spTree>
    <p:extLst>
      <p:ext uri="{BB962C8B-B14F-4D97-AF65-F5344CB8AC3E}">
        <p14:creationId xmlns:p14="http://schemas.microsoft.com/office/powerpoint/2010/main" val="104178023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m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7325" y="0"/>
            <a:ext cx="3876675" cy="5143500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grpSp>
        <p:nvGrpSpPr>
          <p:cNvPr id="22" name="Grupo 11"/>
          <p:cNvGrpSpPr/>
          <p:nvPr/>
        </p:nvGrpSpPr>
        <p:grpSpPr>
          <a:xfrm>
            <a:off x="3262604" y="4571998"/>
            <a:ext cx="2195224" cy="461665"/>
            <a:chOff x="3262604" y="4571998"/>
            <a:chExt cx="2195224" cy="461665"/>
          </a:xfrm>
        </p:grpSpPr>
        <p:sp>
          <p:nvSpPr>
            <p:cNvPr id="23" name="CaixaDeTexto 22"/>
            <p:cNvSpPr txBox="1"/>
            <p:nvPr/>
          </p:nvSpPr>
          <p:spPr>
            <a:xfrm>
              <a:off x="3574476" y="4571998"/>
              <a:ext cx="18833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200" b="1" dirty="0">
                  <a:solidFill>
                    <a:schemeClr val="bg1"/>
                  </a:solidFill>
                </a:rPr>
                <a:t>AVANCE PARA FINALIZAR A APRESENTAÇÃO.</a:t>
              </a:r>
            </a:p>
          </p:txBody>
        </p:sp>
        <p:pic>
          <p:nvPicPr>
            <p:cNvPr id="24" name="Picture 2" descr="attention, message icon"/>
            <p:cNvPicPr>
              <a:picLocks noChangeAspect="1" noChangeArrowheads="1"/>
            </p:cNvPicPr>
            <p:nvPr/>
          </p:nvPicPr>
          <p:blipFill>
            <a:blip r:embed="rId4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62604" y="4623964"/>
              <a:ext cx="378514" cy="3785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5" name="Grupo 1"/>
          <p:cNvGrpSpPr/>
          <p:nvPr/>
        </p:nvGrpSpPr>
        <p:grpSpPr>
          <a:xfrm>
            <a:off x="-28575" y="4982"/>
            <a:ext cx="5114925" cy="5143499"/>
            <a:chOff x="-28575" y="19050"/>
            <a:chExt cx="5114925" cy="5143499"/>
          </a:xfrm>
        </p:grpSpPr>
        <p:grpSp>
          <p:nvGrpSpPr>
            <p:cNvPr id="29" name="Grupo 6"/>
            <p:cNvGrpSpPr/>
            <p:nvPr/>
          </p:nvGrpSpPr>
          <p:grpSpPr>
            <a:xfrm>
              <a:off x="-28575" y="19050"/>
              <a:ext cx="5114925" cy="5143499"/>
              <a:chOff x="0" y="0"/>
              <a:chExt cx="5114925" cy="5143499"/>
            </a:xfrm>
          </p:grpSpPr>
          <p:sp>
            <p:nvSpPr>
              <p:cNvPr id="31" name="Pentágono 2"/>
              <p:cNvSpPr/>
              <p:nvPr/>
            </p:nvSpPr>
            <p:spPr>
              <a:xfrm>
                <a:off x="0" y="0"/>
                <a:ext cx="5114925" cy="5143499"/>
              </a:xfrm>
              <a:custGeom>
                <a:avLst/>
                <a:gdLst>
                  <a:gd name="connsiteX0" fmla="*/ 0 w 5076825"/>
                  <a:gd name="connsiteY0" fmla="*/ 0 h 5143499"/>
                  <a:gd name="connsiteX1" fmla="*/ 2652692 w 5076825"/>
                  <a:gd name="connsiteY1" fmla="*/ 0 h 5143499"/>
                  <a:gd name="connsiteX2" fmla="*/ 5076825 w 5076825"/>
                  <a:gd name="connsiteY2" fmla="*/ 2571750 h 5143499"/>
                  <a:gd name="connsiteX3" fmla="*/ 2652692 w 5076825"/>
                  <a:gd name="connsiteY3" fmla="*/ 5143499 h 5143499"/>
                  <a:gd name="connsiteX4" fmla="*/ 0 w 5076825"/>
                  <a:gd name="connsiteY4" fmla="*/ 5143499 h 5143499"/>
                  <a:gd name="connsiteX5" fmla="*/ 0 w 5076825"/>
                  <a:gd name="connsiteY5" fmla="*/ 0 h 5143499"/>
                  <a:gd name="connsiteX0" fmla="*/ 0 w 5076825"/>
                  <a:gd name="connsiteY0" fmla="*/ 0 h 5143499"/>
                  <a:gd name="connsiteX1" fmla="*/ 2652692 w 5076825"/>
                  <a:gd name="connsiteY1" fmla="*/ 0 h 5143499"/>
                  <a:gd name="connsiteX2" fmla="*/ 5076825 w 5076825"/>
                  <a:gd name="connsiteY2" fmla="*/ 2571750 h 5143499"/>
                  <a:gd name="connsiteX3" fmla="*/ 2538392 w 5076825"/>
                  <a:gd name="connsiteY3" fmla="*/ 5143499 h 5143499"/>
                  <a:gd name="connsiteX4" fmla="*/ 0 w 5076825"/>
                  <a:gd name="connsiteY4" fmla="*/ 5143499 h 5143499"/>
                  <a:gd name="connsiteX5" fmla="*/ 0 w 5076825"/>
                  <a:gd name="connsiteY5" fmla="*/ 0 h 5143499"/>
                  <a:gd name="connsiteX0" fmla="*/ 0 w 5114925"/>
                  <a:gd name="connsiteY0" fmla="*/ 0 h 5143499"/>
                  <a:gd name="connsiteX1" fmla="*/ 2652692 w 5114925"/>
                  <a:gd name="connsiteY1" fmla="*/ 0 h 5143499"/>
                  <a:gd name="connsiteX2" fmla="*/ 5114925 w 5114925"/>
                  <a:gd name="connsiteY2" fmla="*/ 2486025 h 5143499"/>
                  <a:gd name="connsiteX3" fmla="*/ 2538392 w 5114925"/>
                  <a:gd name="connsiteY3" fmla="*/ 5143499 h 5143499"/>
                  <a:gd name="connsiteX4" fmla="*/ 0 w 5114925"/>
                  <a:gd name="connsiteY4" fmla="*/ 5143499 h 5143499"/>
                  <a:gd name="connsiteX5" fmla="*/ 0 w 5114925"/>
                  <a:gd name="connsiteY5" fmla="*/ 0 h 5143499"/>
                  <a:gd name="connsiteX0" fmla="*/ 0 w 5114925"/>
                  <a:gd name="connsiteY0" fmla="*/ 0 h 5143499"/>
                  <a:gd name="connsiteX1" fmla="*/ 2681267 w 5114925"/>
                  <a:gd name="connsiteY1" fmla="*/ 0 h 5143499"/>
                  <a:gd name="connsiteX2" fmla="*/ 5114925 w 5114925"/>
                  <a:gd name="connsiteY2" fmla="*/ 2486025 h 5143499"/>
                  <a:gd name="connsiteX3" fmla="*/ 2538392 w 5114925"/>
                  <a:gd name="connsiteY3" fmla="*/ 5143499 h 5143499"/>
                  <a:gd name="connsiteX4" fmla="*/ 0 w 5114925"/>
                  <a:gd name="connsiteY4" fmla="*/ 5143499 h 5143499"/>
                  <a:gd name="connsiteX5" fmla="*/ 0 w 5114925"/>
                  <a:gd name="connsiteY5" fmla="*/ 0 h 5143499"/>
                  <a:gd name="connsiteX0" fmla="*/ 0 w 5114925"/>
                  <a:gd name="connsiteY0" fmla="*/ 0 h 5143499"/>
                  <a:gd name="connsiteX1" fmla="*/ 2633642 w 5114925"/>
                  <a:gd name="connsiteY1" fmla="*/ 0 h 5143499"/>
                  <a:gd name="connsiteX2" fmla="*/ 5114925 w 5114925"/>
                  <a:gd name="connsiteY2" fmla="*/ 2486025 h 5143499"/>
                  <a:gd name="connsiteX3" fmla="*/ 2538392 w 5114925"/>
                  <a:gd name="connsiteY3" fmla="*/ 5143499 h 5143499"/>
                  <a:gd name="connsiteX4" fmla="*/ 0 w 5114925"/>
                  <a:gd name="connsiteY4" fmla="*/ 5143499 h 5143499"/>
                  <a:gd name="connsiteX5" fmla="*/ 0 w 5114925"/>
                  <a:gd name="connsiteY5" fmla="*/ 0 h 5143499"/>
                  <a:gd name="connsiteX0" fmla="*/ 0 w 5114925"/>
                  <a:gd name="connsiteY0" fmla="*/ 0 h 5143499"/>
                  <a:gd name="connsiteX1" fmla="*/ 2662217 w 5114925"/>
                  <a:gd name="connsiteY1" fmla="*/ 0 h 5143499"/>
                  <a:gd name="connsiteX2" fmla="*/ 5114925 w 5114925"/>
                  <a:gd name="connsiteY2" fmla="*/ 2486025 h 5143499"/>
                  <a:gd name="connsiteX3" fmla="*/ 2538392 w 5114925"/>
                  <a:gd name="connsiteY3" fmla="*/ 5143499 h 5143499"/>
                  <a:gd name="connsiteX4" fmla="*/ 0 w 5114925"/>
                  <a:gd name="connsiteY4" fmla="*/ 5143499 h 5143499"/>
                  <a:gd name="connsiteX5" fmla="*/ 0 w 5114925"/>
                  <a:gd name="connsiteY5" fmla="*/ 0 h 51434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114925" h="5143499">
                    <a:moveTo>
                      <a:pt x="0" y="0"/>
                    </a:moveTo>
                    <a:lnTo>
                      <a:pt x="2662217" y="0"/>
                    </a:lnTo>
                    <a:lnTo>
                      <a:pt x="5114925" y="2486025"/>
                    </a:lnTo>
                    <a:lnTo>
                      <a:pt x="2538392" y="5143499"/>
                    </a:lnTo>
                    <a:lnTo>
                      <a:pt x="0" y="514349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36687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2" name="Retângulo 5"/>
              <p:cNvSpPr/>
              <p:nvPr/>
            </p:nvSpPr>
            <p:spPr>
              <a:xfrm>
                <a:off x="2" y="671316"/>
                <a:ext cx="3824620" cy="508096"/>
              </a:xfrm>
              <a:custGeom>
                <a:avLst/>
                <a:gdLst>
                  <a:gd name="connsiteX0" fmla="*/ 0 w 4381500"/>
                  <a:gd name="connsiteY0" fmla="*/ 0 h 676275"/>
                  <a:gd name="connsiteX1" fmla="*/ 4381500 w 4381500"/>
                  <a:gd name="connsiteY1" fmla="*/ 0 h 676275"/>
                  <a:gd name="connsiteX2" fmla="*/ 4381500 w 4381500"/>
                  <a:gd name="connsiteY2" fmla="*/ 676275 h 676275"/>
                  <a:gd name="connsiteX3" fmla="*/ 0 w 4381500"/>
                  <a:gd name="connsiteY3" fmla="*/ 676275 h 676275"/>
                  <a:gd name="connsiteX4" fmla="*/ 0 w 4381500"/>
                  <a:gd name="connsiteY4" fmla="*/ 0 h 676275"/>
                  <a:gd name="connsiteX0" fmla="*/ 0 w 4381500"/>
                  <a:gd name="connsiteY0" fmla="*/ 0 h 676275"/>
                  <a:gd name="connsiteX1" fmla="*/ 3752850 w 4381500"/>
                  <a:gd name="connsiteY1" fmla="*/ 0 h 676275"/>
                  <a:gd name="connsiteX2" fmla="*/ 4381500 w 4381500"/>
                  <a:gd name="connsiteY2" fmla="*/ 676275 h 676275"/>
                  <a:gd name="connsiteX3" fmla="*/ 0 w 4381500"/>
                  <a:gd name="connsiteY3" fmla="*/ 676275 h 676275"/>
                  <a:gd name="connsiteX4" fmla="*/ 0 w 4381500"/>
                  <a:gd name="connsiteY4" fmla="*/ 0 h 676275"/>
                  <a:gd name="connsiteX0" fmla="*/ 0 w 4381500"/>
                  <a:gd name="connsiteY0" fmla="*/ 0 h 676275"/>
                  <a:gd name="connsiteX1" fmla="*/ 3724275 w 4381500"/>
                  <a:gd name="connsiteY1" fmla="*/ 9525 h 676275"/>
                  <a:gd name="connsiteX2" fmla="*/ 4381500 w 4381500"/>
                  <a:gd name="connsiteY2" fmla="*/ 676275 h 676275"/>
                  <a:gd name="connsiteX3" fmla="*/ 0 w 4381500"/>
                  <a:gd name="connsiteY3" fmla="*/ 676275 h 676275"/>
                  <a:gd name="connsiteX4" fmla="*/ 0 w 4381500"/>
                  <a:gd name="connsiteY4" fmla="*/ 0 h 676275"/>
                  <a:gd name="connsiteX0" fmla="*/ 0 w 4381500"/>
                  <a:gd name="connsiteY0" fmla="*/ 0 h 676275"/>
                  <a:gd name="connsiteX1" fmla="*/ 3733800 w 4381500"/>
                  <a:gd name="connsiteY1" fmla="*/ 0 h 676275"/>
                  <a:gd name="connsiteX2" fmla="*/ 4381500 w 4381500"/>
                  <a:gd name="connsiteY2" fmla="*/ 676275 h 676275"/>
                  <a:gd name="connsiteX3" fmla="*/ 0 w 4381500"/>
                  <a:gd name="connsiteY3" fmla="*/ 676275 h 676275"/>
                  <a:gd name="connsiteX4" fmla="*/ 0 w 4381500"/>
                  <a:gd name="connsiteY4" fmla="*/ 0 h 676275"/>
                  <a:gd name="connsiteX0" fmla="*/ 0 w 4381500"/>
                  <a:gd name="connsiteY0" fmla="*/ 0 h 676275"/>
                  <a:gd name="connsiteX1" fmla="*/ 3705225 w 4381500"/>
                  <a:gd name="connsiteY1" fmla="*/ 0 h 676275"/>
                  <a:gd name="connsiteX2" fmla="*/ 4381500 w 4381500"/>
                  <a:gd name="connsiteY2" fmla="*/ 676275 h 676275"/>
                  <a:gd name="connsiteX3" fmla="*/ 0 w 4381500"/>
                  <a:gd name="connsiteY3" fmla="*/ 676275 h 676275"/>
                  <a:gd name="connsiteX4" fmla="*/ 0 w 4381500"/>
                  <a:gd name="connsiteY4" fmla="*/ 0 h 676275"/>
                  <a:gd name="connsiteX0" fmla="*/ 0 w 4333875"/>
                  <a:gd name="connsiteY0" fmla="*/ 0 h 688953"/>
                  <a:gd name="connsiteX1" fmla="*/ 3705225 w 4333875"/>
                  <a:gd name="connsiteY1" fmla="*/ 0 h 688953"/>
                  <a:gd name="connsiteX2" fmla="*/ 4333875 w 4333875"/>
                  <a:gd name="connsiteY2" fmla="*/ 688953 h 688953"/>
                  <a:gd name="connsiteX3" fmla="*/ 0 w 4333875"/>
                  <a:gd name="connsiteY3" fmla="*/ 676275 h 688953"/>
                  <a:gd name="connsiteX4" fmla="*/ 0 w 4333875"/>
                  <a:gd name="connsiteY4" fmla="*/ 0 h 688953"/>
                  <a:gd name="connsiteX0" fmla="*/ 0 w 4333875"/>
                  <a:gd name="connsiteY0" fmla="*/ 0 h 688953"/>
                  <a:gd name="connsiteX1" fmla="*/ 3867150 w 4333875"/>
                  <a:gd name="connsiteY1" fmla="*/ 50711 h 688953"/>
                  <a:gd name="connsiteX2" fmla="*/ 4333875 w 4333875"/>
                  <a:gd name="connsiteY2" fmla="*/ 688953 h 688953"/>
                  <a:gd name="connsiteX3" fmla="*/ 0 w 4333875"/>
                  <a:gd name="connsiteY3" fmla="*/ 676275 h 688953"/>
                  <a:gd name="connsiteX4" fmla="*/ 0 w 4333875"/>
                  <a:gd name="connsiteY4" fmla="*/ 0 h 688953"/>
                  <a:gd name="connsiteX0" fmla="*/ 0 w 4333875"/>
                  <a:gd name="connsiteY0" fmla="*/ 0 h 688953"/>
                  <a:gd name="connsiteX1" fmla="*/ 3848100 w 4333875"/>
                  <a:gd name="connsiteY1" fmla="*/ 25356 h 688953"/>
                  <a:gd name="connsiteX2" fmla="*/ 4333875 w 4333875"/>
                  <a:gd name="connsiteY2" fmla="*/ 688953 h 688953"/>
                  <a:gd name="connsiteX3" fmla="*/ 0 w 4333875"/>
                  <a:gd name="connsiteY3" fmla="*/ 676275 h 688953"/>
                  <a:gd name="connsiteX4" fmla="*/ 0 w 4333875"/>
                  <a:gd name="connsiteY4" fmla="*/ 0 h 688953"/>
                  <a:gd name="connsiteX0" fmla="*/ 0 w 4333875"/>
                  <a:gd name="connsiteY0" fmla="*/ 0 h 688953"/>
                  <a:gd name="connsiteX1" fmla="*/ 3857625 w 4333875"/>
                  <a:gd name="connsiteY1" fmla="*/ 12678 h 688953"/>
                  <a:gd name="connsiteX2" fmla="*/ 4333875 w 4333875"/>
                  <a:gd name="connsiteY2" fmla="*/ 688953 h 688953"/>
                  <a:gd name="connsiteX3" fmla="*/ 0 w 4333875"/>
                  <a:gd name="connsiteY3" fmla="*/ 676275 h 688953"/>
                  <a:gd name="connsiteX4" fmla="*/ 0 w 4333875"/>
                  <a:gd name="connsiteY4" fmla="*/ 0 h 688953"/>
                  <a:gd name="connsiteX0" fmla="*/ 0 w 4333875"/>
                  <a:gd name="connsiteY0" fmla="*/ 0 h 688953"/>
                  <a:gd name="connsiteX1" fmla="*/ 3857625 w 4333875"/>
                  <a:gd name="connsiteY1" fmla="*/ 12678 h 688953"/>
                  <a:gd name="connsiteX2" fmla="*/ 4333875 w 4333875"/>
                  <a:gd name="connsiteY2" fmla="*/ 688953 h 688953"/>
                  <a:gd name="connsiteX3" fmla="*/ 0 w 4333875"/>
                  <a:gd name="connsiteY3" fmla="*/ 676275 h 688953"/>
                  <a:gd name="connsiteX4" fmla="*/ 0 w 4333875"/>
                  <a:gd name="connsiteY4" fmla="*/ 0 h 688953"/>
                  <a:gd name="connsiteX0" fmla="*/ 0 w 4333875"/>
                  <a:gd name="connsiteY0" fmla="*/ 25356 h 714309"/>
                  <a:gd name="connsiteX1" fmla="*/ 3867150 w 4333875"/>
                  <a:gd name="connsiteY1" fmla="*/ 0 h 714309"/>
                  <a:gd name="connsiteX2" fmla="*/ 4333875 w 4333875"/>
                  <a:gd name="connsiteY2" fmla="*/ 714309 h 714309"/>
                  <a:gd name="connsiteX3" fmla="*/ 0 w 4333875"/>
                  <a:gd name="connsiteY3" fmla="*/ 701631 h 714309"/>
                  <a:gd name="connsiteX4" fmla="*/ 0 w 4333875"/>
                  <a:gd name="connsiteY4" fmla="*/ 25356 h 714309"/>
                  <a:gd name="connsiteX0" fmla="*/ 0 w 4333875"/>
                  <a:gd name="connsiteY0" fmla="*/ 0 h 688953"/>
                  <a:gd name="connsiteX1" fmla="*/ 3867150 w 4333875"/>
                  <a:gd name="connsiteY1" fmla="*/ 0 h 688953"/>
                  <a:gd name="connsiteX2" fmla="*/ 4333875 w 4333875"/>
                  <a:gd name="connsiteY2" fmla="*/ 688953 h 688953"/>
                  <a:gd name="connsiteX3" fmla="*/ 0 w 4333875"/>
                  <a:gd name="connsiteY3" fmla="*/ 676275 h 688953"/>
                  <a:gd name="connsiteX4" fmla="*/ 0 w 4333875"/>
                  <a:gd name="connsiteY4" fmla="*/ 0 h 688953"/>
                  <a:gd name="connsiteX0" fmla="*/ 0 w 4324350"/>
                  <a:gd name="connsiteY0" fmla="*/ 0 h 676275"/>
                  <a:gd name="connsiteX1" fmla="*/ 3867150 w 4324350"/>
                  <a:gd name="connsiteY1" fmla="*/ 0 h 676275"/>
                  <a:gd name="connsiteX2" fmla="*/ 4324350 w 4324350"/>
                  <a:gd name="connsiteY2" fmla="*/ 676275 h 676275"/>
                  <a:gd name="connsiteX3" fmla="*/ 0 w 4324350"/>
                  <a:gd name="connsiteY3" fmla="*/ 676275 h 676275"/>
                  <a:gd name="connsiteX4" fmla="*/ 0 w 4324350"/>
                  <a:gd name="connsiteY4" fmla="*/ 0 h 676275"/>
                  <a:gd name="connsiteX0" fmla="*/ 0 w 4324350"/>
                  <a:gd name="connsiteY0" fmla="*/ 12678 h 688953"/>
                  <a:gd name="connsiteX1" fmla="*/ 3848100 w 4324350"/>
                  <a:gd name="connsiteY1" fmla="*/ 0 h 688953"/>
                  <a:gd name="connsiteX2" fmla="*/ 4324350 w 4324350"/>
                  <a:gd name="connsiteY2" fmla="*/ 688953 h 688953"/>
                  <a:gd name="connsiteX3" fmla="*/ 0 w 4324350"/>
                  <a:gd name="connsiteY3" fmla="*/ 688953 h 688953"/>
                  <a:gd name="connsiteX4" fmla="*/ 0 w 4324350"/>
                  <a:gd name="connsiteY4" fmla="*/ 12678 h 688953"/>
                  <a:gd name="connsiteX0" fmla="*/ 0 w 4324350"/>
                  <a:gd name="connsiteY0" fmla="*/ 0 h 676275"/>
                  <a:gd name="connsiteX1" fmla="*/ 3838575 w 4324350"/>
                  <a:gd name="connsiteY1" fmla="*/ 0 h 676275"/>
                  <a:gd name="connsiteX2" fmla="*/ 4324350 w 4324350"/>
                  <a:gd name="connsiteY2" fmla="*/ 676275 h 676275"/>
                  <a:gd name="connsiteX3" fmla="*/ 0 w 4324350"/>
                  <a:gd name="connsiteY3" fmla="*/ 676275 h 676275"/>
                  <a:gd name="connsiteX4" fmla="*/ 0 w 4324350"/>
                  <a:gd name="connsiteY4" fmla="*/ 0 h 676275"/>
                  <a:gd name="connsiteX0" fmla="*/ 0 w 4324350"/>
                  <a:gd name="connsiteY0" fmla="*/ 0 h 676275"/>
                  <a:gd name="connsiteX1" fmla="*/ 3819525 w 4324350"/>
                  <a:gd name="connsiteY1" fmla="*/ 0 h 676275"/>
                  <a:gd name="connsiteX2" fmla="*/ 4324350 w 4324350"/>
                  <a:gd name="connsiteY2" fmla="*/ 676275 h 676275"/>
                  <a:gd name="connsiteX3" fmla="*/ 0 w 4324350"/>
                  <a:gd name="connsiteY3" fmla="*/ 676275 h 676275"/>
                  <a:gd name="connsiteX4" fmla="*/ 0 w 4324350"/>
                  <a:gd name="connsiteY4" fmla="*/ 0 h 676275"/>
                  <a:gd name="connsiteX0" fmla="*/ 499730 w 4324350"/>
                  <a:gd name="connsiteY0" fmla="*/ 0 h 690428"/>
                  <a:gd name="connsiteX1" fmla="*/ 3819525 w 4324350"/>
                  <a:gd name="connsiteY1" fmla="*/ 14153 h 690428"/>
                  <a:gd name="connsiteX2" fmla="*/ 4324350 w 4324350"/>
                  <a:gd name="connsiteY2" fmla="*/ 690428 h 690428"/>
                  <a:gd name="connsiteX3" fmla="*/ 0 w 4324350"/>
                  <a:gd name="connsiteY3" fmla="*/ 690428 h 690428"/>
                  <a:gd name="connsiteX4" fmla="*/ 499730 w 4324350"/>
                  <a:gd name="connsiteY4" fmla="*/ 0 h 690428"/>
                  <a:gd name="connsiteX0" fmla="*/ 499730 w 4324350"/>
                  <a:gd name="connsiteY0" fmla="*/ 0 h 676275"/>
                  <a:gd name="connsiteX1" fmla="*/ 3819525 w 4324350"/>
                  <a:gd name="connsiteY1" fmla="*/ 0 h 676275"/>
                  <a:gd name="connsiteX2" fmla="*/ 4324350 w 4324350"/>
                  <a:gd name="connsiteY2" fmla="*/ 676275 h 676275"/>
                  <a:gd name="connsiteX3" fmla="*/ 0 w 4324350"/>
                  <a:gd name="connsiteY3" fmla="*/ 676275 h 676275"/>
                  <a:gd name="connsiteX4" fmla="*/ 499730 w 4324350"/>
                  <a:gd name="connsiteY4" fmla="*/ 0 h 676275"/>
                  <a:gd name="connsiteX0" fmla="*/ 0 w 3824620"/>
                  <a:gd name="connsiteY0" fmla="*/ 0 h 690428"/>
                  <a:gd name="connsiteX1" fmla="*/ 3319795 w 3824620"/>
                  <a:gd name="connsiteY1" fmla="*/ 0 h 690428"/>
                  <a:gd name="connsiteX2" fmla="*/ 3824620 w 3824620"/>
                  <a:gd name="connsiteY2" fmla="*/ 676275 h 690428"/>
                  <a:gd name="connsiteX3" fmla="*/ 0 w 3824620"/>
                  <a:gd name="connsiteY3" fmla="*/ 690428 h 690428"/>
                  <a:gd name="connsiteX4" fmla="*/ 0 w 3824620"/>
                  <a:gd name="connsiteY4" fmla="*/ 0 h 690428"/>
                  <a:gd name="connsiteX0" fmla="*/ 0 w 3824620"/>
                  <a:gd name="connsiteY0" fmla="*/ 0 h 676277"/>
                  <a:gd name="connsiteX1" fmla="*/ 3319795 w 3824620"/>
                  <a:gd name="connsiteY1" fmla="*/ 0 h 676277"/>
                  <a:gd name="connsiteX2" fmla="*/ 3824620 w 3824620"/>
                  <a:gd name="connsiteY2" fmla="*/ 676275 h 676277"/>
                  <a:gd name="connsiteX3" fmla="*/ 0 w 3824620"/>
                  <a:gd name="connsiteY3" fmla="*/ 676277 h 676277"/>
                  <a:gd name="connsiteX4" fmla="*/ 0 w 3824620"/>
                  <a:gd name="connsiteY4" fmla="*/ 0 h 6762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24620" h="676277">
                    <a:moveTo>
                      <a:pt x="0" y="0"/>
                    </a:moveTo>
                    <a:lnTo>
                      <a:pt x="3319795" y="0"/>
                    </a:lnTo>
                    <a:lnTo>
                      <a:pt x="3824620" y="676275"/>
                    </a:lnTo>
                    <a:lnTo>
                      <a:pt x="0" y="67627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1E20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>
                  <a:solidFill>
                    <a:srgbClr val="E1E202"/>
                  </a:solidFill>
                </a:endParaRPr>
              </a:p>
            </p:txBody>
          </p:sp>
          <p:sp>
            <p:nvSpPr>
              <p:cNvPr id="33" name="Retângulo 32"/>
              <p:cNvSpPr/>
              <p:nvPr/>
            </p:nvSpPr>
            <p:spPr>
              <a:xfrm>
                <a:off x="546910" y="788384"/>
                <a:ext cx="3209925" cy="121264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spcBef>
                    <a:spcPct val="20000"/>
                  </a:spcBef>
                  <a:defRPr/>
                </a:pPr>
                <a:r>
                  <a:rPr lang="pt-BR" sz="1400" i="1" kern="0" dirty="0">
                    <a:solidFill>
                      <a:srgbClr val="213F5E"/>
                    </a:solidFill>
                    <a:latin typeface="+mj-lt"/>
                    <a:ea typeface="ＭＳ Ｐゴシック" charset="0"/>
                  </a:rPr>
                  <a:t>VAMOS AOS </a:t>
                </a:r>
                <a:r>
                  <a:rPr lang="pt-BR" sz="1400" b="1" i="1" kern="0" dirty="0">
                    <a:solidFill>
                      <a:srgbClr val="213F5E"/>
                    </a:solidFill>
                    <a:latin typeface="+mj-lt"/>
                    <a:ea typeface="ＭＳ Ｐゴシック" charset="0"/>
                  </a:rPr>
                  <a:t>PRÓXIMOS PASSOS</a:t>
                </a:r>
                <a:r>
                  <a:rPr lang="pt-BR" sz="1400" i="1" kern="0" dirty="0">
                    <a:solidFill>
                      <a:srgbClr val="213F5E"/>
                    </a:solidFill>
                    <a:latin typeface="+mj-lt"/>
                    <a:ea typeface="ＭＳ Ｐゴシック" charset="0"/>
                  </a:rPr>
                  <a:t>?</a:t>
                </a:r>
              </a:p>
              <a:p>
                <a:pPr lvl="1">
                  <a:spcBef>
                    <a:spcPct val="20000"/>
                  </a:spcBef>
                  <a:defRPr/>
                </a:pPr>
                <a:endParaRPr lang="pt-BR" sz="1400" kern="0" dirty="0">
                  <a:solidFill>
                    <a:schemeClr val="bg1">
                      <a:lumMod val="95000"/>
                    </a:schemeClr>
                  </a:solidFill>
                  <a:latin typeface="+mj-lt"/>
                  <a:ea typeface="ＭＳ Ｐゴシック" charset="0"/>
                </a:endParaRPr>
              </a:p>
              <a:p>
                <a:pPr lvl="1">
                  <a:spcBef>
                    <a:spcPts val="1200"/>
                  </a:spcBef>
                  <a:spcAft>
                    <a:spcPts val="1200"/>
                  </a:spcAft>
                </a:pPr>
                <a:r>
                  <a:rPr lang="pt-BR" sz="1600" dirty="0">
                    <a:solidFill>
                      <a:schemeClr val="bg1"/>
                    </a:solidFill>
                  </a:rPr>
                  <a:t>Alinhamento estratégico de TI e o plano de TI</a:t>
                </a:r>
              </a:p>
            </p:txBody>
          </p:sp>
        </p:grpSp>
        <p:pic>
          <p:nvPicPr>
            <p:cNvPr id="27" name="Picture 2" descr="accept, check, checkmark, success icon"/>
            <p:cNvPicPr>
              <a:picLocks noChangeAspect="1" noChangeArrowheads="1"/>
            </p:cNvPicPr>
            <p:nvPr/>
          </p:nvPicPr>
          <p:blipFill>
            <a:blip r:embed="rId5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0540" y="1560325"/>
              <a:ext cx="291867" cy="2918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783844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/>
          <p:cNvSpPr txBox="1"/>
          <p:nvPr/>
        </p:nvSpPr>
        <p:spPr>
          <a:xfrm>
            <a:off x="369785" y="561729"/>
            <a:ext cx="16629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Temas desta aula</a:t>
            </a:r>
          </a:p>
        </p:txBody>
      </p:sp>
      <p:pic>
        <p:nvPicPr>
          <p:cNvPr id="6" name="Picture 2" descr="http://www.marketingmattersinbound.com/wp-content/uploads/2014/03/shutterstock_164801765.jpg"/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310029" y="0"/>
            <a:ext cx="4833971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9" name="Diagrama 8"/>
          <p:cNvGraphicFramePr/>
          <p:nvPr>
            <p:extLst>
              <p:ext uri="{D42A27DB-BD31-4B8C-83A1-F6EECF244321}">
                <p14:modId xmlns:p14="http://schemas.microsoft.com/office/powerpoint/2010/main" val="1067537201"/>
              </p:ext>
            </p:extLst>
          </p:nvPr>
        </p:nvGraphicFramePr>
        <p:xfrm>
          <a:off x="788691" y="1991458"/>
          <a:ext cx="4416355" cy="18771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7907558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/>
          <p:cNvSpPr txBox="1"/>
          <p:nvPr/>
        </p:nvSpPr>
        <p:spPr>
          <a:xfrm>
            <a:off x="369785" y="561729"/>
            <a:ext cx="52643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pt-BR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Características de um datacenter</a:t>
            </a:r>
          </a:p>
        </p:txBody>
      </p:sp>
      <p:sp>
        <p:nvSpPr>
          <p:cNvPr id="11" name="Retângulo 12"/>
          <p:cNvSpPr/>
          <p:nvPr/>
        </p:nvSpPr>
        <p:spPr bwMode="auto">
          <a:xfrm>
            <a:off x="6473602" y="1607585"/>
            <a:ext cx="2239474" cy="1607353"/>
          </a:xfrm>
          <a:custGeom>
            <a:avLst/>
            <a:gdLst>
              <a:gd name="connsiteX0" fmla="*/ 0 w 3953247"/>
              <a:gd name="connsiteY0" fmla="*/ 0 h 926882"/>
              <a:gd name="connsiteX1" fmla="*/ 3953247 w 3953247"/>
              <a:gd name="connsiteY1" fmla="*/ 0 h 926882"/>
              <a:gd name="connsiteX2" fmla="*/ 3953247 w 3953247"/>
              <a:gd name="connsiteY2" fmla="*/ 926882 h 926882"/>
              <a:gd name="connsiteX3" fmla="*/ 0 w 3953247"/>
              <a:gd name="connsiteY3" fmla="*/ 926882 h 926882"/>
              <a:gd name="connsiteX4" fmla="*/ 0 w 3953247"/>
              <a:gd name="connsiteY4" fmla="*/ 0 h 926882"/>
              <a:gd name="connsiteX0" fmla="*/ 0 w 3953247"/>
              <a:gd name="connsiteY0" fmla="*/ 0 h 926882"/>
              <a:gd name="connsiteX1" fmla="*/ 3953247 w 3953247"/>
              <a:gd name="connsiteY1" fmla="*/ 0 h 926882"/>
              <a:gd name="connsiteX2" fmla="*/ 3953247 w 3953247"/>
              <a:gd name="connsiteY2" fmla="*/ 926882 h 926882"/>
              <a:gd name="connsiteX3" fmla="*/ 197427 w 3953247"/>
              <a:gd name="connsiteY3" fmla="*/ 916491 h 926882"/>
              <a:gd name="connsiteX4" fmla="*/ 0 w 3953247"/>
              <a:gd name="connsiteY4" fmla="*/ 0 h 926882"/>
              <a:gd name="connsiteX0" fmla="*/ 0 w 3953247"/>
              <a:gd name="connsiteY0" fmla="*/ 0 h 926882"/>
              <a:gd name="connsiteX1" fmla="*/ 3953247 w 3953247"/>
              <a:gd name="connsiteY1" fmla="*/ 0 h 926882"/>
              <a:gd name="connsiteX2" fmla="*/ 3735038 w 3953247"/>
              <a:gd name="connsiteY2" fmla="*/ 926882 h 926882"/>
              <a:gd name="connsiteX3" fmla="*/ 197427 w 3953247"/>
              <a:gd name="connsiteY3" fmla="*/ 916491 h 926882"/>
              <a:gd name="connsiteX4" fmla="*/ 0 w 3953247"/>
              <a:gd name="connsiteY4" fmla="*/ 0 h 926882"/>
              <a:gd name="connsiteX0" fmla="*/ 0 w 3735038"/>
              <a:gd name="connsiteY0" fmla="*/ 0 h 926882"/>
              <a:gd name="connsiteX1" fmla="*/ 3726932 w 3735038"/>
              <a:gd name="connsiteY1" fmla="*/ 0 h 926882"/>
              <a:gd name="connsiteX2" fmla="*/ 3735038 w 3735038"/>
              <a:gd name="connsiteY2" fmla="*/ 926882 h 926882"/>
              <a:gd name="connsiteX3" fmla="*/ 197427 w 3735038"/>
              <a:gd name="connsiteY3" fmla="*/ 916491 h 926882"/>
              <a:gd name="connsiteX4" fmla="*/ 0 w 3735038"/>
              <a:gd name="connsiteY4" fmla="*/ 0 h 926882"/>
              <a:gd name="connsiteX0" fmla="*/ 0 w 3936207"/>
              <a:gd name="connsiteY0" fmla="*/ 0 h 916491"/>
              <a:gd name="connsiteX1" fmla="*/ 3726932 w 3936207"/>
              <a:gd name="connsiteY1" fmla="*/ 0 h 916491"/>
              <a:gd name="connsiteX2" fmla="*/ 3936207 w 3936207"/>
              <a:gd name="connsiteY2" fmla="*/ 901736 h 916491"/>
              <a:gd name="connsiteX3" fmla="*/ 197427 w 3936207"/>
              <a:gd name="connsiteY3" fmla="*/ 916491 h 916491"/>
              <a:gd name="connsiteX4" fmla="*/ 0 w 3936207"/>
              <a:gd name="connsiteY4" fmla="*/ 0 h 916491"/>
              <a:gd name="connsiteX0" fmla="*/ 0 w 3936207"/>
              <a:gd name="connsiteY0" fmla="*/ 0 h 916491"/>
              <a:gd name="connsiteX1" fmla="*/ 3726932 w 3936207"/>
              <a:gd name="connsiteY1" fmla="*/ 0 h 916491"/>
              <a:gd name="connsiteX2" fmla="*/ 3936207 w 3936207"/>
              <a:gd name="connsiteY2" fmla="*/ 914309 h 916491"/>
              <a:gd name="connsiteX3" fmla="*/ 197427 w 3936207"/>
              <a:gd name="connsiteY3" fmla="*/ 916491 h 916491"/>
              <a:gd name="connsiteX4" fmla="*/ 0 w 3936207"/>
              <a:gd name="connsiteY4" fmla="*/ 0 h 916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36207" h="916491">
                <a:moveTo>
                  <a:pt x="0" y="0"/>
                </a:moveTo>
                <a:lnTo>
                  <a:pt x="3726932" y="0"/>
                </a:lnTo>
                <a:lnTo>
                  <a:pt x="3936207" y="914309"/>
                </a:lnTo>
                <a:lnTo>
                  <a:pt x="197427" y="916491"/>
                </a:lnTo>
                <a:lnTo>
                  <a:pt x="0" y="0"/>
                </a:lnTo>
                <a:close/>
              </a:path>
            </a:pathLst>
          </a:custGeom>
          <a:solidFill>
            <a:srgbClr val="219D9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spcBef>
                <a:spcPct val="20000"/>
              </a:spcBef>
              <a:defRPr/>
            </a:pPr>
            <a:endParaRPr lang="pt-BR" sz="1400" kern="0" dirty="0">
              <a:solidFill>
                <a:schemeClr val="bg1"/>
              </a:solidFill>
              <a:ea typeface="ＭＳ Ｐゴシック" charset="0"/>
            </a:endParaRPr>
          </a:p>
        </p:txBody>
      </p:sp>
      <p:sp>
        <p:nvSpPr>
          <p:cNvPr id="12" name="Retângulo 12"/>
          <p:cNvSpPr/>
          <p:nvPr/>
        </p:nvSpPr>
        <p:spPr bwMode="auto">
          <a:xfrm>
            <a:off x="66713" y="1782501"/>
            <a:ext cx="8877781" cy="1562583"/>
          </a:xfrm>
          <a:custGeom>
            <a:avLst/>
            <a:gdLst>
              <a:gd name="connsiteX0" fmla="*/ 0 w 3953247"/>
              <a:gd name="connsiteY0" fmla="*/ 0 h 926882"/>
              <a:gd name="connsiteX1" fmla="*/ 3953247 w 3953247"/>
              <a:gd name="connsiteY1" fmla="*/ 0 h 926882"/>
              <a:gd name="connsiteX2" fmla="*/ 3953247 w 3953247"/>
              <a:gd name="connsiteY2" fmla="*/ 926882 h 926882"/>
              <a:gd name="connsiteX3" fmla="*/ 0 w 3953247"/>
              <a:gd name="connsiteY3" fmla="*/ 926882 h 926882"/>
              <a:gd name="connsiteX4" fmla="*/ 0 w 3953247"/>
              <a:gd name="connsiteY4" fmla="*/ 0 h 926882"/>
              <a:gd name="connsiteX0" fmla="*/ 0 w 3953247"/>
              <a:gd name="connsiteY0" fmla="*/ 0 h 926882"/>
              <a:gd name="connsiteX1" fmla="*/ 3953247 w 3953247"/>
              <a:gd name="connsiteY1" fmla="*/ 0 h 926882"/>
              <a:gd name="connsiteX2" fmla="*/ 3953247 w 3953247"/>
              <a:gd name="connsiteY2" fmla="*/ 926882 h 926882"/>
              <a:gd name="connsiteX3" fmla="*/ 197427 w 3953247"/>
              <a:gd name="connsiteY3" fmla="*/ 916491 h 926882"/>
              <a:gd name="connsiteX4" fmla="*/ 0 w 3953247"/>
              <a:gd name="connsiteY4" fmla="*/ 0 h 926882"/>
              <a:gd name="connsiteX0" fmla="*/ 0 w 3953247"/>
              <a:gd name="connsiteY0" fmla="*/ 0 h 926882"/>
              <a:gd name="connsiteX1" fmla="*/ 3953247 w 3953247"/>
              <a:gd name="connsiteY1" fmla="*/ 0 h 926882"/>
              <a:gd name="connsiteX2" fmla="*/ 3735038 w 3953247"/>
              <a:gd name="connsiteY2" fmla="*/ 926882 h 926882"/>
              <a:gd name="connsiteX3" fmla="*/ 197427 w 3953247"/>
              <a:gd name="connsiteY3" fmla="*/ 916491 h 926882"/>
              <a:gd name="connsiteX4" fmla="*/ 0 w 3953247"/>
              <a:gd name="connsiteY4" fmla="*/ 0 h 926882"/>
              <a:gd name="connsiteX0" fmla="*/ 0 w 3735038"/>
              <a:gd name="connsiteY0" fmla="*/ 0 h 926882"/>
              <a:gd name="connsiteX1" fmla="*/ 3726932 w 3735038"/>
              <a:gd name="connsiteY1" fmla="*/ 0 h 926882"/>
              <a:gd name="connsiteX2" fmla="*/ 3735038 w 3735038"/>
              <a:gd name="connsiteY2" fmla="*/ 926882 h 926882"/>
              <a:gd name="connsiteX3" fmla="*/ 197427 w 3735038"/>
              <a:gd name="connsiteY3" fmla="*/ 916491 h 926882"/>
              <a:gd name="connsiteX4" fmla="*/ 0 w 3735038"/>
              <a:gd name="connsiteY4" fmla="*/ 0 h 926882"/>
              <a:gd name="connsiteX0" fmla="*/ 0 w 3936207"/>
              <a:gd name="connsiteY0" fmla="*/ 0 h 916491"/>
              <a:gd name="connsiteX1" fmla="*/ 3726932 w 3936207"/>
              <a:gd name="connsiteY1" fmla="*/ 0 h 916491"/>
              <a:gd name="connsiteX2" fmla="*/ 3936207 w 3936207"/>
              <a:gd name="connsiteY2" fmla="*/ 901736 h 916491"/>
              <a:gd name="connsiteX3" fmla="*/ 197427 w 3936207"/>
              <a:gd name="connsiteY3" fmla="*/ 916491 h 916491"/>
              <a:gd name="connsiteX4" fmla="*/ 0 w 3936207"/>
              <a:gd name="connsiteY4" fmla="*/ 0 h 916491"/>
              <a:gd name="connsiteX0" fmla="*/ 0 w 3936207"/>
              <a:gd name="connsiteY0" fmla="*/ 0 h 916491"/>
              <a:gd name="connsiteX1" fmla="*/ 3726932 w 3936207"/>
              <a:gd name="connsiteY1" fmla="*/ 0 h 916491"/>
              <a:gd name="connsiteX2" fmla="*/ 3936207 w 3936207"/>
              <a:gd name="connsiteY2" fmla="*/ 914309 h 916491"/>
              <a:gd name="connsiteX3" fmla="*/ 197427 w 3936207"/>
              <a:gd name="connsiteY3" fmla="*/ 916491 h 916491"/>
              <a:gd name="connsiteX4" fmla="*/ 0 w 3936207"/>
              <a:gd name="connsiteY4" fmla="*/ 0 h 916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36207" h="916491">
                <a:moveTo>
                  <a:pt x="0" y="0"/>
                </a:moveTo>
                <a:lnTo>
                  <a:pt x="3726932" y="0"/>
                </a:lnTo>
                <a:lnTo>
                  <a:pt x="3936207" y="914309"/>
                </a:lnTo>
                <a:lnTo>
                  <a:pt x="197427" y="916491"/>
                </a:lnTo>
                <a:lnTo>
                  <a:pt x="0" y="0"/>
                </a:lnTo>
                <a:close/>
              </a:path>
            </a:pathLst>
          </a:custGeom>
          <a:solidFill>
            <a:srgbClr val="E1E20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spcBef>
                <a:spcPct val="20000"/>
              </a:spcBef>
              <a:defRPr/>
            </a:pPr>
            <a:endParaRPr lang="pt-BR" sz="1600" kern="0" dirty="0">
              <a:solidFill>
                <a:schemeClr val="bg1"/>
              </a:solidFill>
              <a:ea typeface="ＭＳ Ｐゴシック" charset="0"/>
            </a:endParaRPr>
          </a:p>
        </p:txBody>
      </p:sp>
      <p:sp>
        <p:nvSpPr>
          <p:cNvPr id="15" name="Retângulo 12"/>
          <p:cNvSpPr/>
          <p:nvPr/>
        </p:nvSpPr>
        <p:spPr bwMode="auto">
          <a:xfrm>
            <a:off x="369785" y="1598834"/>
            <a:ext cx="4370832" cy="1607353"/>
          </a:xfrm>
          <a:custGeom>
            <a:avLst/>
            <a:gdLst>
              <a:gd name="connsiteX0" fmla="*/ 0 w 3953247"/>
              <a:gd name="connsiteY0" fmla="*/ 0 h 926882"/>
              <a:gd name="connsiteX1" fmla="*/ 3953247 w 3953247"/>
              <a:gd name="connsiteY1" fmla="*/ 0 h 926882"/>
              <a:gd name="connsiteX2" fmla="*/ 3953247 w 3953247"/>
              <a:gd name="connsiteY2" fmla="*/ 926882 h 926882"/>
              <a:gd name="connsiteX3" fmla="*/ 0 w 3953247"/>
              <a:gd name="connsiteY3" fmla="*/ 926882 h 926882"/>
              <a:gd name="connsiteX4" fmla="*/ 0 w 3953247"/>
              <a:gd name="connsiteY4" fmla="*/ 0 h 926882"/>
              <a:gd name="connsiteX0" fmla="*/ 0 w 3953247"/>
              <a:gd name="connsiteY0" fmla="*/ 0 h 926882"/>
              <a:gd name="connsiteX1" fmla="*/ 3953247 w 3953247"/>
              <a:gd name="connsiteY1" fmla="*/ 0 h 926882"/>
              <a:gd name="connsiteX2" fmla="*/ 3953247 w 3953247"/>
              <a:gd name="connsiteY2" fmla="*/ 926882 h 926882"/>
              <a:gd name="connsiteX3" fmla="*/ 197427 w 3953247"/>
              <a:gd name="connsiteY3" fmla="*/ 916491 h 926882"/>
              <a:gd name="connsiteX4" fmla="*/ 0 w 3953247"/>
              <a:gd name="connsiteY4" fmla="*/ 0 h 926882"/>
              <a:gd name="connsiteX0" fmla="*/ 0 w 3953247"/>
              <a:gd name="connsiteY0" fmla="*/ 0 h 926882"/>
              <a:gd name="connsiteX1" fmla="*/ 3953247 w 3953247"/>
              <a:gd name="connsiteY1" fmla="*/ 0 h 926882"/>
              <a:gd name="connsiteX2" fmla="*/ 3735038 w 3953247"/>
              <a:gd name="connsiteY2" fmla="*/ 926882 h 926882"/>
              <a:gd name="connsiteX3" fmla="*/ 197427 w 3953247"/>
              <a:gd name="connsiteY3" fmla="*/ 916491 h 926882"/>
              <a:gd name="connsiteX4" fmla="*/ 0 w 3953247"/>
              <a:gd name="connsiteY4" fmla="*/ 0 h 926882"/>
              <a:gd name="connsiteX0" fmla="*/ 0 w 3735038"/>
              <a:gd name="connsiteY0" fmla="*/ 0 h 926882"/>
              <a:gd name="connsiteX1" fmla="*/ 3726932 w 3735038"/>
              <a:gd name="connsiteY1" fmla="*/ 0 h 926882"/>
              <a:gd name="connsiteX2" fmla="*/ 3735038 w 3735038"/>
              <a:gd name="connsiteY2" fmla="*/ 926882 h 926882"/>
              <a:gd name="connsiteX3" fmla="*/ 197427 w 3735038"/>
              <a:gd name="connsiteY3" fmla="*/ 916491 h 926882"/>
              <a:gd name="connsiteX4" fmla="*/ 0 w 3735038"/>
              <a:gd name="connsiteY4" fmla="*/ 0 h 926882"/>
              <a:gd name="connsiteX0" fmla="*/ 0 w 3936207"/>
              <a:gd name="connsiteY0" fmla="*/ 0 h 916491"/>
              <a:gd name="connsiteX1" fmla="*/ 3726932 w 3936207"/>
              <a:gd name="connsiteY1" fmla="*/ 0 h 916491"/>
              <a:gd name="connsiteX2" fmla="*/ 3936207 w 3936207"/>
              <a:gd name="connsiteY2" fmla="*/ 901736 h 916491"/>
              <a:gd name="connsiteX3" fmla="*/ 197427 w 3936207"/>
              <a:gd name="connsiteY3" fmla="*/ 916491 h 916491"/>
              <a:gd name="connsiteX4" fmla="*/ 0 w 3936207"/>
              <a:gd name="connsiteY4" fmla="*/ 0 h 916491"/>
              <a:gd name="connsiteX0" fmla="*/ 0 w 3936207"/>
              <a:gd name="connsiteY0" fmla="*/ 0 h 916491"/>
              <a:gd name="connsiteX1" fmla="*/ 3726932 w 3936207"/>
              <a:gd name="connsiteY1" fmla="*/ 0 h 916491"/>
              <a:gd name="connsiteX2" fmla="*/ 3936207 w 3936207"/>
              <a:gd name="connsiteY2" fmla="*/ 914309 h 916491"/>
              <a:gd name="connsiteX3" fmla="*/ 197427 w 3936207"/>
              <a:gd name="connsiteY3" fmla="*/ 916491 h 916491"/>
              <a:gd name="connsiteX4" fmla="*/ 0 w 3936207"/>
              <a:gd name="connsiteY4" fmla="*/ 0 h 916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36207" h="916491">
                <a:moveTo>
                  <a:pt x="0" y="0"/>
                </a:moveTo>
                <a:lnTo>
                  <a:pt x="3726932" y="0"/>
                </a:lnTo>
                <a:lnTo>
                  <a:pt x="3936207" y="914309"/>
                </a:lnTo>
                <a:lnTo>
                  <a:pt x="197427" y="916491"/>
                </a:lnTo>
                <a:lnTo>
                  <a:pt x="0" y="0"/>
                </a:lnTo>
                <a:close/>
              </a:path>
            </a:pathLst>
          </a:custGeom>
          <a:solidFill>
            <a:srgbClr val="219D9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spcBef>
                <a:spcPct val="20000"/>
              </a:spcBef>
              <a:defRPr/>
            </a:pPr>
            <a:endParaRPr lang="pt-BR" sz="1400" kern="0" dirty="0">
              <a:solidFill>
                <a:schemeClr val="bg1"/>
              </a:solidFill>
              <a:ea typeface="ＭＳ Ｐゴシック" charset="0"/>
            </a:endParaRPr>
          </a:p>
        </p:txBody>
      </p:sp>
      <p:sp>
        <p:nvSpPr>
          <p:cNvPr id="16" name="CaixaDeTexto 15"/>
          <p:cNvSpPr txBox="1"/>
          <p:nvPr/>
        </p:nvSpPr>
        <p:spPr>
          <a:xfrm>
            <a:off x="628085" y="1863901"/>
            <a:ext cx="367790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pt-BR" sz="3200" b="1" i="1" dirty="0">
                <a:solidFill>
                  <a:schemeClr val="bg1"/>
                </a:solidFill>
              </a:rPr>
              <a:t>O que é computação em nuvem?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E974708B-1BE0-41F9-AB60-EACDA148188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08" t="5068" r="3131" b="20970"/>
          <a:stretch/>
        </p:blipFill>
        <p:spPr>
          <a:xfrm>
            <a:off x="4305993" y="830093"/>
            <a:ext cx="4838007" cy="3804294"/>
          </a:xfrm>
          <a:prstGeom prst="rect">
            <a:avLst/>
          </a:prstGeom>
        </p:spPr>
      </p:pic>
      <p:sp>
        <p:nvSpPr>
          <p:cNvPr id="2" name="Balão de Fala: Oval 1">
            <a:extLst>
              <a:ext uri="{FF2B5EF4-FFF2-40B4-BE49-F238E27FC236}">
                <a16:creationId xmlns:a16="http://schemas.microsoft.com/office/drawing/2014/main" id="{C905E43D-C5E6-4C94-8247-F4147ABF2CD9}"/>
              </a:ext>
            </a:extLst>
          </p:cNvPr>
          <p:cNvSpPr/>
          <p:nvPr/>
        </p:nvSpPr>
        <p:spPr>
          <a:xfrm>
            <a:off x="5324132" y="420683"/>
            <a:ext cx="2557216" cy="1739087"/>
          </a:xfrm>
          <a:prstGeom prst="wedgeEllipseCallout">
            <a:avLst>
              <a:gd name="adj1" fmla="val 44681"/>
              <a:gd name="adj2" fmla="val 101820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Comic Sans MS" panose="030F0702030302020204" pitchFamily="66" charset="0"/>
              </a:rPr>
              <a:t>Estou </a:t>
            </a:r>
            <a:r>
              <a:rPr lang="en-US" sz="2400" dirty="0" err="1">
                <a:latin typeface="Comic Sans MS" panose="030F0702030302020204" pitchFamily="66" charset="0"/>
              </a:rPr>
              <a:t>mandando</a:t>
            </a:r>
            <a:r>
              <a:rPr lang="en-US" sz="2400" dirty="0">
                <a:latin typeface="Comic Sans MS" panose="030F0702030302020204" pitchFamily="66" charset="0"/>
              </a:rPr>
              <a:t> meus dados </a:t>
            </a:r>
            <a:r>
              <a:rPr lang="en-US" sz="2400" dirty="0" err="1">
                <a:latin typeface="Comic Sans MS" panose="030F0702030302020204" pitchFamily="66" charset="0"/>
              </a:rPr>
              <a:t>pra</a:t>
            </a:r>
            <a:r>
              <a:rPr lang="en-US" sz="2400" dirty="0">
                <a:latin typeface="Comic Sans MS" panose="030F0702030302020204" pitchFamily="66" charset="0"/>
              </a:rPr>
              <a:t> </a:t>
            </a:r>
            <a:r>
              <a:rPr lang="en-US" sz="2400" dirty="0" err="1">
                <a:latin typeface="Comic Sans MS" panose="030F0702030302020204" pitchFamily="66" charset="0"/>
              </a:rPr>
              <a:t>Nuvem</a:t>
            </a:r>
            <a:endParaRPr lang="pt-BR" sz="2400" dirty="0">
              <a:latin typeface="Comic Sans MS" panose="030F0702030302020204" pitchFamily="66" charset="0"/>
            </a:endParaRPr>
          </a:p>
        </p:txBody>
      </p:sp>
      <p:sp>
        <p:nvSpPr>
          <p:cNvPr id="13" name="Balão de Fala: Oval 12">
            <a:extLst>
              <a:ext uri="{FF2B5EF4-FFF2-40B4-BE49-F238E27FC236}">
                <a16:creationId xmlns:a16="http://schemas.microsoft.com/office/drawing/2014/main" id="{C559E5B7-6456-43AE-A3F3-00831743B568}"/>
              </a:ext>
            </a:extLst>
          </p:cNvPr>
          <p:cNvSpPr/>
          <p:nvPr/>
        </p:nvSpPr>
        <p:spPr>
          <a:xfrm>
            <a:off x="7697585" y="1180408"/>
            <a:ext cx="1462371" cy="1247726"/>
          </a:xfrm>
          <a:prstGeom prst="wedgeEllipseCallout">
            <a:avLst>
              <a:gd name="adj1" fmla="val -2762"/>
              <a:gd name="adj2" fmla="val 7033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latin typeface="Comic Sans MS" panose="030F0702030302020204" pitchFamily="66" charset="0"/>
              </a:rPr>
              <a:t>Acho que não é </a:t>
            </a:r>
            <a:r>
              <a:rPr lang="en-US" sz="1400" b="1" dirty="0" err="1">
                <a:latin typeface="Comic Sans MS" panose="030F0702030302020204" pitchFamily="66" charset="0"/>
              </a:rPr>
              <a:t>bem</a:t>
            </a:r>
            <a:r>
              <a:rPr lang="en-US" sz="1400" b="1" dirty="0">
                <a:latin typeface="Comic Sans MS" panose="030F0702030302020204" pitchFamily="66" charset="0"/>
              </a:rPr>
              <a:t> assim que se faz</a:t>
            </a:r>
            <a:endParaRPr lang="pt-BR" sz="1400" b="1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35062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/>
          <p:cNvSpPr txBox="1"/>
          <p:nvPr/>
        </p:nvSpPr>
        <p:spPr>
          <a:xfrm>
            <a:off x="369785" y="561729"/>
            <a:ext cx="52643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pt-BR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Características de um datacenter</a:t>
            </a:r>
          </a:p>
        </p:txBody>
      </p:sp>
      <p:sp>
        <p:nvSpPr>
          <p:cNvPr id="11" name="Retângulo 12"/>
          <p:cNvSpPr/>
          <p:nvPr/>
        </p:nvSpPr>
        <p:spPr bwMode="auto">
          <a:xfrm>
            <a:off x="6473602" y="1607585"/>
            <a:ext cx="2239474" cy="1607353"/>
          </a:xfrm>
          <a:custGeom>
            <a:avLst/>
            <a:gdLst>
              <a:gd name="connsiteX0" fmla="*/ 0 w 3953247"/>
              <a:gd name="connsiteY0" fmla="*/ 0 h 926882"/>
              <a:gd name="connsiteX1" fmla="*/ 3953247 w 3953247"/>
              <a:gd name="connsiteY1" fmla="*/ 0 h 926882"/>
              <a:gd name="connsiteX2" fmla="*/ 3953247 w 3953247"/>
              <a:gd name="connsiteY2" fmla="*/ 926882 h 926882"/>
              <a:gd name="connsiteX3" fmla="*/ 0 w 3953247"/>
              <a:gd name="connsiteY3" fmla="*/ 926882 h 926882"/>
              <a:gd name="connsiteX4" fmla="*/ 0 w 3953247"/>
              <a:gd name="connsiteY4" fmla="*/ 0 h 926882"/>
              <a:gd name="connsiteX0" fmla="*/ 0 w 3953247"/>
              <a:gd name="connsiteY0" fmla="*/ 0 h 926882"/>
              <a:gd name="connsiteX1" fmla="*/ 3953247 w 3953247"/>
              <a:gd name="connsiteY1" fmla="*/ 0 h 926882"/>
              <a:gd name="connsiteX2" fmla="*/ 3953247 w 3953247"/>
              <a:gd name="connsiteY2" fmla="*/ 926882 h 926882"/>
              <a:gd name="connsiteX3" fmla="*/ 197427 w 3953247"/>
              <a:gd name="connsiteY3" fmla="*/ 916491 h 926882"/>
              <a:gd name="connsiteX4" fmla="*/ 0 w 3953247"/>
              <a:gd name="connsiteY4" fmla="*/ 0 h 926882"/>
              <a:gd name="connsiteX0" fmla="*/ 0 w 3953247"/>
              <a:gd name="connsiteY0" fmla="*/ 0 h 926882"/>
              <a:gd name="connsiteX1" fmla="*/ 3953247 w 3953247"/>
              <a:gd name="connsiteY1" fmla="*/ 0 h 926882"/>
              <a:gd name="connsiteX2" fmla="*/ 3735038 w 3953247"/>
              <a:gd name="connsiteY2" fmla="*/ 926882 h 926882"/>
              <a:gd name="connsiteX3" fmla="*/ 197427 w 3953247"/>
              <a:gd name="connsiteY3" fmla="*/ 916491 h 926882"/>
              <a:gd name="connsiteX4" fmla="*/ 0 w 3953247"/>
              <a:gd name="connsiteY4" fmla="*/ 0 h 926882"/>
              <a:gd name="connsiteX0" fmla="*/ 0 w 3735038"/>
              <a:gd name="connsiteY0" fmla="*/ 0 h 926882"/>
              <a:gd name="connsiteX1" fmla="*/ 3726932 w 3735038"/>
              <a:gd name="connsiteY1" fmla="*/ 0 h 926882"/>
              <a:gd name="connsiteX2" fmla="*/ 3735038 w 3735038"/>
              <a:gd name="connsiteY2" fmla="*/ 926882 h 926882"/>
              <a:gd name="connsiteX3" fmla="*/ 197427 w 3735038"/>
              <a:gd name="connsiteY3" fmla="*/ 916491 h 926882"/>
              <a:gd name="connsiteX4" fmla="*/ 0 w 3735038"/>
              <a:gd name="connsiteY4" fmla="*/ 0 h 926882"/>
              <a:gd name="connsiteX0" fmla="*/ 0 w 3936207"/>
              <a:gd name="connsiteY0" fmla="*/ 0 h 916491"/>
              <a:gd name="connsiteX1" fmla="*/ 3726932 w 3936207"/>
              <a:gd name="connsiteY1" fmla="*/ 0 h 916491"/>
              <a:gd name="connsiteX2" fmla="*/ 3936207 w 3936207"/>
              <a:gd name="connsiteY2" fmla="*/ 901736 h 916491"/>
              <a:gd name="connsiteX3" fmla="*/ 197427 w 3936207"/>
              <a:gd name="connsiteY3" fmla="*/ 916491 h 916491"/>
              <a:gd name="connsiteX4" fmla="*/ 0 w 3936207"/>
              <a:gd name="connsiteY4" fmla="*/ 0 h 916491"/>
              <a:gd name="connsiteX0" fmla="*/ 0 w 3936207"/>
              <a:gd name="connsiteY0" fmla="*/ 0 h 916491"/>
              <a:gd name="connsiteX1" fmla="*/ 3726932 w 3936207"/>
              <a:gd name="connsiteY1" fmla="*/ 0 h 916491"/>
              <a:gd name="connsiteX2" fmla="*/ 3936207 w 3936207"/>
              <a:gd name="connsiteY2" fmla="*/ 914309 h 916491"/>
              <a:gd name="connsiteX3" fmla="*/ 197427 w 3936207"/>
              <a:gd name="connsiteY3" fmla="*/ 916491 h 916491"/>
              <a:gd name="connsiteX4" fmla="*/ 0 w 3936207"/>
              <a:gd name="connsiteY4" fmla="*/ 0 h 916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36207" h="916491">
                <a:moveTo>
                  <a:pt x="0" y="0"/>
                </a:moveTo>
                <a:lnTo>
                  <a:pt x="3726932" y="0"/>
                </a:lnTo>
                <a:lnTo>
                  <a:pt x="3936207" y="914309"/>
                </a:lnTo>
                <a:lnTo>
                  <a:pt x="197427" y="916491"/>
                </a:lnTo>
                <a:lnTo>
                  <a:pt x="0" y="0"/>
                </a:lnTo>
                <a:close/>
              </a:path>
            </a:pathLst>
          </a:custGeom>
          <a:solidFill>
            <a:srgbClr val="219D9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spcBef>
                <a:spcPct val="20000"/>
              </a:spcBef>
              <a:defRPr/>
            </a:pPr>
            <a:endParaRPr lang="pt-BR" sz="1400" kern="0" dirty="0">
              <a:solidFill>
                <a:schemeClr val="bg1"/>
              </a:solidFill>
              <a:ea typeface="ＭＳ Ｐゴシック" charset="0"/>
            </a:endParaRPr>
          </a:p>
        </p:txBody>
      </p:sp>
      <p:sp>
        <p:nvSpPr>
          <p:cNvPr id="12" name="Retângulo 12"/>
          <p:cNvSpPr/>
          <p:nvPr/>
        </p:nvSpPr>
        <p:spPr bwMode="auto">
          <a:xfrm>
            <a:off x="266219" y="1782501"/>
            <a:ext cx="8877781" cy="1562583"/>
          </a:xfrm>
          <a:custGeom>
            <a:avLst/>
            <a:gdLst>
              <a:gd name="connsiteX0" fmla="*/ 0 w 3953247"/>
              <a:gd name="connsiteY0" fmla="*/ 0 h 926882"/>
              <a:gd name="connsiteX1" fmla="*/ 3953247 w 3953247"/>
              <a:gd name="connsiteY1" fmla="*/ 0 h 926882"/>
              <a:gd name="connsiteX2" fmla="*/ 3953247 w 3953247"/>
              <a:gd name="connsiteY2" fmla="*/ 926882 h 926882"/>
              <a:gd name="connsiteX3" fmla="*/ 0 w 3953247"/>
              <a:gd name="connsiteY3" fmla="*/ 926882 h 926882"/>
              <a:gd name="connsiteX4" fmla="*/ 0 w 3953247"/>
              <a:gd name="connsiteY4" fmla="*/ 0 h 926882"/>
              <a:gd name="connsiteX0" fmla="*/ 0 w 3953247"/>
              <a:gd name="connsiteY0" fmla="*/ 0 h 926882"/>
              <a:gd name="connsiteX1" fmla="*/ 3953247 w 3953247"/>
              <a:gd name="connsiteY1" fmla="*/ 0 h 926882"/>
              <a:gd name="connsiteX2" fmla="*/ 3953247 w 3953247"/>
              <a:gd name="connsiteY2" fmla="*/ 926882 h 926882"/>
              <a:gd name="connsiteX3" fmla="*/ 197427 w 3953247"/>
              <a:gd name="connsiteY3" fmla="*/ 916491 h 926882"/>
              <a:gd name="connsiteX4" fmla="*/ 0 w 3953247"/>
              <a:gd name="connsiteY4" fmla="*/ 0 h 926882"/>
              <a:gd name="connsiteX0" fmla="*/ 0 w 3953247"/>
              <a:gd name="connsiteY0" fmla="*/ 0 h 926882"/>
              <a:gd name="connsiteX1" fmla="*/ 3953247 w 3953247"/>
              <a:gd name="connsiteY1" fmla="*/ 0 h 926882"/>
              <a:gd name="connsiteX2" fmla="*/ 3735038 w 3953247"/>
              <a:gd name="connsiteY2" fmla="*/ 926882 h 926882"/>
              <a:gd name="connsiteX3" fmla="*/ 197427 w 3953247"/>
              <a:gd name="connsiteY3" fmla="*/ 916491 h 926882"/>
              <a:gd name="connsiteX4" fmla="*/ 0 w 3953247"/>
              <a:gd name="connsiteY4" fmla="*/ 0 h 926882"/>
              <a:gd name="connsiteX0" fmla="*/ 0 w 3735038"/>
              <a:gd name="connsiteY0" fmla="*/ 0 h 926882"/>
              <a:gd name="connsiteX1" fmla="*/ 3726932 w 3735038"/>
              <a:gd name="connsiteY1" fmla="*/ 0 h 926882"/>
              <a:gd name="connsiteX2" fmla="*/ 3735038 w 3735038"/>
              <a:gd name="connsiteY2" fmla="*/ 926882 h 926882"/>
              <a:gd name="connsiteX3" fmla="*/ 197427 w 3735038"/>
              <a:gd name="connsiteY3" fmla="*/ 916491 h 926882"/>
              <a:gd name="connsiteX4" fmla="*/ 0 w 3735038"/>
              <a:gd name="connsiteY4" fmla="*/ 0 h 926882"/>
              <a:gd name="connsiteX0" fmla="*/ 0 w 3936207"/>
              <a:gd name="connsiteY0" fmla="*/ 0 h 916491"/>
              <a:gd name="connsiteX1" fmla="*/ 3726932 w 3936207"/>
              <a:gd name="connsiteY1" fmla="*/ 0 h 916491"/>
              <a:gd name="connsiteX2" fmla="*/ 3936207 w 3936207"/>
              <a:gd name="connsiteY2" fmla="*/ 901736 h 916491"/>
              <a:gd name="connsiteX3" fmla="*/ 197427 w 3936207"/>
              <a:gd name="connsiteY3" fmla="*/ 916491 h 916491"/>
              <a:gd name="connsiteX4" fmla="*/ 0 w 3936207"/>
              <a:gd name="connsiteY4" fmla="*/ 0 h 916491"/>
              <a:gd name="connsiteX0" fmla="*/ 0 w 3936207"/>
              <a:gd name="connsiteY0" fmla="*/ 0 h 916491"/>
              <a:gd name="connsiteX1" fmla="*/ 3726932 w 3936207"/>
              <a:gd name="connsiteY1" fmla="*/ 0 h 916491"/>
              <a:gd name="connsiteX2" fmla="*/ 3936207 w 3936207"/>
              <a:gd name="connsiteY2" fmla="*/ 914309 h 916491"/>
              <a:gd name="connsiteX3" fmla="*/ 197427 w 3936207"/>
              <a:gd name="connsiteY3" fmla="*/ 916491 h 916491"/>
              <a:gd name="connsiteX4" fmla="*/ 0 w 3936207"/>
              <a:gd name="connsiteY4" fmla="*/ 0 h 916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36207" h="916491">
                <a:moveTo>
                  <a:pt x="0" y="0"/>
                </a:moveTo>
                <a:lnTo>
                  <a:pt x="3726932" y="0"/>
                </a:lnTo>
                <a:lnTo>
                  <a:pt x="3936207" y="914309"/>
                </a:lnTo>
                <a:lnTo>
                  <a:pt x="197427" y="916491"/>
                </a:lnTo>
                <a:lnTo>
                  <a:pt x="0" y="0"/>
                </a:lnTo>
                <a:close/>
              </a:path>
            </a:pathLst>
          </a:custGeom>
          <a:solidFill>
            <a:srgbClr val="E1E20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spcBef>
                <a:spcPct val="20000"/>
              </a:spcBef>
              <a:defRPr/>
            </a:pPr>
            <a:endParaRPr lang="pt-BR" sz="1600" kern="0" dirty="0">
              <a:solidFill>
                <a:schemeClr val="bg1"/>
              </a:solidFill>
              <a:ea typeface="ＭＳ Ｐゴシック" charset="0"/>
            </a:endParaRPr>
          </a:p>
        </p:txBody>
      </p:sp>
      <p:sp>
        <p:nvSpPr>
          <p:cNvPr id="14" name="Retângulo de cantos arredondados 11"/>
          <p:cNvSpPr/>
          <p:nvPr/>
        </p:nvSpPr>
        <p:spPr>
          <a:xfrm>
            <a:off x="4775477" y="995425"/>
            <a:ext cx="3396251" cy="3430204"/>
          </a:xfrm>
          <a:prstGeom prst="roundRect">
            <a:avLst>
              <a:gd name="adj" fmla="val 4598"/>
            </a:avLst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000000"/>
              </a:solidFill>
            </a:endParaRPr>
          </a:p>
        </p:txBody>
      </p:sp>
      <p:pic>
        <p:nvPicPr>
          <p:cNvPr id="2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4702" y="1462331"/>
            <a:ext cx="2997800" cy="24963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Retângulo 12"/>
          <p:cNvSpPr/>
          <p:nvPr/>
        </p:nvSpPr>
        <p:spPr bwMode="auto">
          <a:xfrm>
            <a:off x="641007" y="1598834"/>
            <a:ext cx="4370832" cy="1607353"/>
          </a:xfrm>
          <a:custGeom>
            <a:avLst/>
            <a:gdLst>
              <a:gd name="connsiteX0" fmla="*/ 0 w 3953247"/>
              <a:gd name="connsiteY0" fmla="*/ 0 h 926882"/>
              <a:gd name="connsiteX1" fmla="*/ 3953247 w 3953247"/>
              <a:gd name="connsiteY1" fmla="*/ 0 h 926882"/>
              <a:gd name="connsiteX2" fmla="*/ 3953247 w 3953247"/>
              <a:gd name="connsiteY2" fmla="*/ 926882 h 926882"/>
              <a:gd name="connsiteX3" fmla="*/ 0 w 3953247"/>
              <a:gd name="connsiteY3" fmla="*/ 926882 h 926882"/>
              <a:gd name="connsiteX4" fmla="*/ 0 w 3953247"/>
              <a:gd name="connsiteY4" fmla="*/ 0 h 926882"/>
              <a:gd name="connsiteX0" fmla="*/ 0 w 3953247"/>
              <a:gd name="connsiteY0" fmla="*/ 0 h 926882"/>
              <a:gd name="connsiteX1" fmla="*/ 3953247 w 3953247"/>
              <a:gd name="connsiteY1" fmla="*/ 0 h 926882"/>
              <a:gd name="connsiteX2" fmla="*/ 3953247 w 3953247"/>
              <a:gd name="connsiteY2" fmla="*/ 926882 h 926882"/>
              <a:gd name="connsiteX3" fmla="*/ 197427 w 3953247"/>
              <a:gd name="connsiteY3" fmla="*/ 916491 h 926882"/>
              <a:gd name="connsiteX4" fmla="*/ 0 w 3953247"/>
              <a:gd name="connsiteY4" fmla="*/ 0 h 926882"/>
              <a:gd name="connsiteX0" fmla="*/ 0 w 3953247"/>
              <a:gd name="connsiteY0" fmla="*/ 0 h 926882"/>
              <a:gd name="connsiteX1" fmla="*/ 3953247 w 3953247"/>
              <a:gd name="connsiteY1" fmla="*/ 0 h 926882"/>
              <a:gd name="connsiteX2" fmla="*/ 3735038 w 3953247"/>
              <a:gd name="connsiteY2" fmla="*/ 926882 h 926882"/>
              <a:gd name="connsiteX3" fmla="*/ 197427 w 3953247"/>
              <a:gd name="connsiteY3" fmla="*/ 916491 h 926882"/>
              <a:gd name="connsiteX4" fmla="*/ 0 w 3953247"/>
              <a:gd name="connsiteY4" fmla="*/ 0 h 926882"/>
              <a:gd name="connsiteX0" fmla="*/ 0 w 3735038"/>
              <a:gd name="connsiteY0" fmla="*/ 0 h 926882"/>
              <a:gd name="connsiteX1" fmla="*/ 3726932 w 3735038"/>
              <a:gd name="connsiteY1" fmla="*/ 0 h 926882"/>
              <a:gd name="connsiteX2" fmla="*/ 3735038 w 3735038"/>
              <a:gd name="connsiteY2" fmla="*/ 926882 h 926882"/>
              <a:gd name="connsiteX3" fmla="*/ 197427 w 3735038"/>
              <a:gd name="connsiteY3" fmla="*/ 916491 h 926882"/>
              <a:gd name="connsiteX4" fmla="*/ 0 w 3735038"/>
              <a:gd name="connsiteY4" fmla="*/ 0 h 926882"/>
              <a:gd name="connsiteX0" fmla="*/ 0 w 3936207"/>
              <a:gd name="connsiteY0" fmla="*/ 0 h 916491"/>
              <a:gd name="connsiteX1" fmla="*/ 3726932 w 3936207"/>
              <a:gd name="connsiteY1" fmla="*/ 0 h 916491"/>
              <a:gd name="connsiteX2" fmla="*/ 3936207 w 3936207"/>
              <a:gd name="connsiteY2" fmla="*/ 901736 h 916491"/>
              <a:gd name="connsiteX3" fmla="*/ 197427 w 3936207"/>
              <a:gd name="connsiteY3" fmla="*/ 916491 h 916491"/>
              <a:gd name="connsiteX4" fmla="*/ 0 w 3936207"/>
              <a:gd name="connsiteY4" fmla="*/ 0 h 916491"/>
              <a:gd name="connsiteX0" fmla="*/ 0 w 3936207"/>
              <a:gd name="connsiteY0" fmla="*/ 0 h 916491"/>
              <a:gd name="connsiteX1" fmla="*/ 3726932 w 3936207"/>
              <a:gd name="connsiteY1" fmla="*/ 0 h 916491"/>
              <a:gd name="connsiteX2" fmla="*/ 3936207 w 3936207"/>
              <a:gd name="connsiteY2" fmla="*/ 914309 h 916491"/>
              <a:gd name="connsiteX3" fmla="*/ 197427 w 3936207"/>
              <a:gd name="connsiteY3" fmla="*/ 916491 h 916491"/>
              <a:gd name="connsiteX4" fmla="*/ 0 w 3936207"/>
              <a:gd name="connsiteY4" fmla="*/ 0 h 916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36207" h="916491">
                <a:moveTo>
                  <a:pt x="0" y="0"/>
                </a:moveTo>
                <a:lnTo>
                  <a:pt x="3726932" y="0"/>
                </a:lnTo>
                <a:lnTo>
                  <a:pt x="3936207" y="914309"/>
                </a:lnTo>
                <a:lnTo>
                  <a:pt x="197427" y="916491"/>
                </a:lnTo>
                <a:lnTo>
                  <a:pt x="0" y="0"/>
                </a:lnTo>
                <a:close/>
              </a:path>
            </a:pathLst>
          </a:custGeom>
          <a:solidFill>
            <a:srgbClr val="219D9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spcBef>
                <a:spcPct val="20000"/>
              </a:spcBef>
              <a:defRPr/>
            </a:pPr>
            <a:endParaRPr lang="pt-BR" sz="1400" kern="0" dirty="0">
              <a:solidFill>
                <a:schemeClr val="bg1"/>
              </a:solidFill>
              <a:ea typeface="ＭＳ Ｐゴシック" charset="0"/>
            </a:endParaRPr>
          </a:p>
        </p:txBody>
      </p:sp>
      <p:sp>
        <p:nvSpPr>
          <p:cNvPr id="16" name="CaixaDeTexto 15"/>
          <p:cNvSpPr txBox="1"/>
          <p:nvPr/>
        </p:nvSpPr>
        <p:spPr>
          <a:xfrm>
            <a:off x="987469" y="1890419"/>
            <a:ext cx="367790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pt-BR" sz="3200" b="1" i="1" dirty="0">
                <a:solidFill>
                  <a:schemeClr val="bg1"/>
                </a:solidFill>
              </a:rPr>
              <a:t>O que é computação em nuvem?</a:t>
            </a:r>
          </a:p>
        </p:txBody>
      </p:sp>
    </p:spTree>
    <p:extLst>
      <p:ext uri="{BB962C8B-B14F-4D97-AF65-F5344CB8AC3E}">
        <p14:creationId xmlns:p14="http://schemas.microsoft.com/office/powerpoint/2010/main" val="32482428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tângulo 10"/>
          <p:cNvSpPr/>
          <p:nvPr/>
        </p:nvSpPr>
        <p:spPr>
          <a:xfrm rot="275902">
            <a:off x="7823599" y="1209701"/>
            <a:ext cx="626363" cy="541902"/>
          </a:xfrm>
          <a:custGeom>
            <a:avLst/>
            <a:gdLst>
              <a:gd name="connsiteX0" fmla="*/ 0 w 556537"/>
              <a:gd name="connsiteY0" fmla="*/ 0 h 349397"/>
              <a:gd name="connsiteX1" fmla="*/ 556537 w 556537"/>
              <a:gd name="connsiteY1" fmla="*/ 0 h 349397"/>
              <a:gd name="connsiteX2" fmla="*/ 556537 w 556537"/>
              <a:gd name="connsiteY2" fmla="*/ 349397 h 349397"/>
              <a:gd name="connsiteX3" fmla="*/ 0 w 556537"/>
              <a:gd name="connsiteY3" fmla="*/ 349397 h 349397"/>
              <a:gd name="connsiteX4" fmla="*/ 0 w 556537"/>
              <a:gd name="connsiteY4" fmla="*/ 0 h 349397"/>
              <a:gd name="connsiteX0" fmla="*/ 0 w 568569"/>
              <a:gd name="connsiteY0" fmla="*/ 0 h 541902"/>
              <a:gd name="connsiteX1" fmla="*/ 556537 w 568569"/>
              <a:gd name="connsiteY1" fmla="*/ 0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  <a:gd name="connsiteX0" fmla="*/ 0 w 568569"/>
              <a:gd name="connsiteY0" fmla="*/ 0 h 541902"/>
              <a:gd name="connsiteX1" fmla="*/ 556537 w 568569"/>
              <a:gd name="connsiteY1" fmla="*/ 108284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8569" h="541902">
                <a:moveTo>
                  <a:pt x="0" y="0"/>
                </a:moveTo>
                <a:lnTo>
                  <a:pt x="556537" y="108284"/>
                </a:lnTo>
                <a:lnTo>
                  <a:pt x="568569" y="541902"/>
                </a:lnTo>
                <a:lnTo>
                  <a:pt x="0" y="34939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Retângulo 27"/>
          <p:cNvSpPr/>
          <p:nvPr/>
        </p:nvSpPr>
        <p:spPr>
          <a:xfrm>
            <a:off x="696347" y="1125409"/>
            <a:ext cx="7471773" cy="3343153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9" name="Grupo 7"/>
          <p:cNvGrpSpPr/>
          <p:nvPr/>
        </p:nvGrpSpPr>
        <p:grpSpPr>
          <a:xfrm>
            <a:off x="5479367" y="1342705"/>
            <a:ext cx="2966738" cy="2933872"/>
            <a:chOff x="8959367" y="2243285"/>
            <a:chExt cx="2952014" cy="2729264"/>
          </a:xfrm>
        </p:grpSpPr>
        <p:sp>
          <p:nvSpPr>
            <p:cNvPr id="30" name="Retângulo 29"/>
            <p:cNvSpPr/>
            <p:nvPr/>
          </p:nvSpPr>
          <p:spPr>
            <a:xfrm>
              <a:off x="8959368" y="2243286"/>
              <a:ext cx="2952013" cy="27292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1" name="Retângulo 30"/>
            <p:cNvSpPr/>
            <p:nvPr/>
          </p:nvSpPr>
          <p:spPr>
            <a:xfrm>
              <a:off x="8959367" y="2243285"/>
              <a:ext cx="2952013" cy="2729263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sp>
        <p:nvSpPr>
          <p:cNvPr id="32" name="CaixaDeTexto 31"/>
          <p:cNvSpPr txBox="1"/>
          <p:nvPr/>
        </p:nvSpPr>
        <p:spPr>
          <a:xfrm>
            <a:off x="369785" y="561729"/>
            <a:ext cx="52643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pt-BR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Características da computação em nuvem</a:t>
            </a:r>
          </a:p>
        </p:txBody>
      </p:sp>
      <p:sp>
        <p:nvSpPr>
          <p:cNvPr id="33" name="Retângulo de cantos arredondados 5"/>
          <p:cNvSpPr/>
          <p:nvPr/>
        </p:nvSpPr>
        <p:spPr>
          <a:xfrm flipV="1">
            <a:off x="705609" y="4468561"/>
            <a:ext cx="7471773" cy="45719"/>
          </a:xfrm>
          <a:prstGeom prst="roundRect">
            <a:avLst/>
          </a:prstGeom>
          <a:solidFill>
            <a:srgbClr val="4BB7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4" name="CaixaDeTexto 33"/>
          <p:cNvSpPr txBox="1"/>
          <p:nvPr/>
        </p:nvSpPr>
        <p:spPr>
          <a:xfrm>
            <a:off x="937575" y="1351749"/>
            <a:ext cx="4481245" cy="28904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  <a:defRPr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“As empresas estão se organizando em formato de rede. Os processos de negócio entre essas organizações utilizam cada vez mais aplicações que processam e fornecem as informações necessárias para o pleno funcionamento desse novo arranjo. Por sua vez, a TI é a “cola” que permite que essas organizações trabalhem em conjunto com um determinado objetivo e entreguem para o cliente final um valor que, somado, é maior do que se conseguiria com as partes isoladas sem a TI. Ou seja, a TI é que viabiliza a organização em rede.” (VERAS, 2016)</a:t>
            </a: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7844" y="1487686"/>
            <a:ext cx="2701254" cy="26713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461535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ângulo 10"/>
          <p:cNvSpPr/>
          <p:nvPr/>
        </p:nvSpPr>
        <p:spPr>
          <a:xfrm rot="275902">
            <a:off x="7823599" y="1265973"/>
            <a:ext cx="626363" cy="541902"/>
          </a:xfrm>
          <a:custGeom>
            <a:avLst/>
            <a:gdLst>
              <a:gd name="connsiteX0" fmla="*/ 0 w 556537"/>
              <a:gd name="connsiteY0" fmla="*/ 0 h 349397"/>
              <a:gd name="connsiteX1" fmla="*/ 556537 w 556537"/>
              <a:gd name="connsiteY1" fmla="*/ 0 h 349397"/>
              <a:gd name="connsiteX2" fmla="*/ 556537 w 556537"/>
              <a:gd name="connsiteY2" fmla="*/ 349397 h 349397"/>
              <a:gd name="connsiteX3" fmla="*/ 0 w 556537"/>
              <a:gd name="connsiteY3" fmla="*/ 349397 h 349397"/>
              <a:gd name="connsiteX4" fmla="*/ 0 w 556537"/>
              <a:gd name="connsiteY4" fmla="*/ 0 h 349397"/>
              <a:gd name="connsiteX0" fmla="*/ 0 w 568569"/>
              <a:gd name="connsiteY0" fmla="*/ 0 h 541902"/>
              <a:gd name="connsiteX1" fmla="*/ 556537 w 568569"/>
              <a:gd name="connsiteY1" fmla="*/ 0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  <a:gd name="connsiteX0" fmla="*/ 0 w 568569"/>
              <a:gd name="connsiteY0" fmla="*/ 0 h 541902"/>
              <a:gd name="connsiteX1" fmla="*/ 556537 w 568569"/>
              <a:gd name="connsiteY1" fmla="*/ 108284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8569" h="541902">
                <a:moveTo>
                  <a:pt x="0" y="0"/>
                </a:moveTo>
                <a:lnTo>
                  <a:pt x="556537" y="108284"/>
                </a:lnTo>
                <a:lnTo>
                  <a:pt x="568569" y="541902"/>
                </a:lnTo>
                <a:lnTo>
                  <a:pt x="0" y="34939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Retângulo 15"/>
          <p:cNvSpPr/>
          <p:nvPr/>
        </p:nvSpPr>
        <p:spPr>
          <a:xfrm>
            <a:off x="696347" y="1125409"/>
            <a:ext cx="7471773" cy="3343153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7" name="Grupo 7"/>
          <p:cNvGrpSpPr/>
          <p:nvPr/>
        </p:nvGrpSpPr>
        <p:grpSpPr>
          <a:xfrm>
            <a:off x="5115685" y="1398977"/>
            <a:ext cx="3330420" cy="2851956"/>
            <a:chOff x="8959367" y="2243285"/>
            <a:chExt cx="2952014" cy="2729264"/>
          </a:xfrm>
        </p:grpSpPr>
        <p:sp>
          <p:nvSpPr>
            <p:cNvPr id="18" name="Retângulo 17"/>
            <p:cNvSpPr/>
            <p:nvPr/>
          </p:nvSpPr>
          <p:spPr>
            <a:xfrm>
              <a:off x="8959368" y="2243286"/>
              <a:ext cx="2952013" cy="27292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9" name="Retângulo 18"/>
            <p:cNvSpPr/>
            <p:nvPr/>
          </p:nvSpPr>
          <p:spPr>
            <a:xfrm>
              <a:off x="8959367" y="2243285"/>
              <a:ext cx="2952013" cy="2729263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sp>
        <p:nvSpPr>
          <p:cNvPr id="21" name="Retângulo de cantos arredondados 5"/>
          <p:cNvSpPr/>
          <p:nvPr/>
        </p:nvSpPr>
        <p:spPr>
          <a:xfrm flipV="1">
            <a:off x="705609" y="4468561"/>
            <a:ext cx="7471773" cy="45719"/>
          </a:xfrm>
          <a:prstGeom prst="roundRect">
            <a:avLst/>
          </a:prstGeom>
          <a:solidFill>
            <a:srgbClr val="4BB7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" name="CaixaDeTexto 25"/>
          <p:cNvSpPr txBox="1"/>
          <p:nvPr/>
        </p:nvSpPr>
        <p:spPr>
          <a:xfrm>
            <a:off x="937576" y="1844402"/>
            <a:ext cx="393688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 que vemos agora é um conceito de organização interconectada através de diversos pontos de acesso que são proporcionados pela infraestrutura de tecnologia da informação. A abrangência dessa rede está muito ligada à popularização da internet e também a redução dos custos de conexão.</a:t>
            </a: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2195" y="1536925"/>
            <a:ext cx="3087203" cy="25708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aixaDeTexto 11"/>
          <p:cNvSpPr txBox="1"/>
          <p:nvPr/>
        </p:nvSpPr>
        <p:spPr>
          <a:xfrm>
            <a:off x="369785" y="561729"/>
            <a:ext cx="52643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pt-BR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Características da computação em nuvem</a:t>
            </a:r>
          </a:p>
        </p:txBody>
      </p:sp>
    </p:spTree>
    <p:extLst>
      <p:ext uri="{BB962C8B-B14F-4D97-AF65-F5344CB8AC3E}">
        <p14:creationId xmlns:p14="http://schemas.microsoft.com/office/powerpoint/2010/main" val="11329053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 10"/>
          <p:cNvSpPr/>
          <p:nvPr/>
        </p:nvSpPr>
        <p:spPr>
          <a:xfrm rot="275902">
            <a:off x="7823599" y="1265973"/>
            <a:ext cx="626363" cy="541902"/>
          </a:xfrm>
          <a:custGeom>
            <a:avLst/>
            <a:gdLst>
              <a:gd name="connsiteX0" fmla="*/ 0 w 556537"/>
              <a:gd name="connsiteY0" fmla="*/ 0 h 349397"/>
              <a:gd name="connsiteX1" fmla="*/ 556537 w 556537"/>
              <a:gd name="connsiteY1" fmla="*/ 0 h 349397"/>
              <a:gd name="connsiteX2" fmla="*/ 556537 w 556537"/>
              <a:gd name="connsiteY2" fmla="*/ 349397 h 349397"/>
              <a:gd name="connsiteX3" fmla="*/ 0 w 556537"/>
              <a:gd name="connsiteY3" fmla="*/ 349397 h 349397"/>
              <a:gd name="connsiteX4" fmla="*/ 0 w 556537"/>
              <a:gd name="connsiteY4" fmla="*/ 0 h 349397"/>
              <a:gd name="connsiteX0" fmla="*/ 0 w 568569"/>
              <a:gd name="connsiteY0" fmla="*/ 0 h 541902"/>
              <a:gd name="connsiteX1" fmla="*/ 556537 w 568569"/>
              <a:gd name="connsiteY1" fmla="*/ 0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  <a:gd name="connsiteX0" fmla="*/ 0 w 568569"/>
              <a:gd name="connsiteY0" fmla="*/ 0 h 541902"/>
              <a:gd name="connsiteX1" fmla="*/ 556537 w 568569"/>
              <a:gd name="connsiteY1" fmla="*/ 108284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8569" h="541902">
                <a:moveTo>
                  <a:pt x="0" y="0"/>
                </a:moveTo>
                <a:lnTo>
                  <a:pt x="556537" y="108284"/>
                </a:lnTo>
                <a:lnTo>
                  <a:pt x="568569" y="541902"/>
                </a:lnTo>
                <a:lnTo>
                  <a:pt x="0" y="34939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/>
          <p:cNvSpPr/>
          <p:nvPr/>
        </p:nvSpPr>
        <p:spPr>
          <a:xfrm>
            <a:off x="696347" y="1125409"/>
            <a:ext cx="7471773" cy="3343153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2" name="Grupo 7"/>
          <p:cNvGrpSpPr/>
          <p:nvPr/>
        </p:nvGrpSpPr>
        <p:grpSpPr>
          <a:xfrm>
            <a:off x="5115685" y="1398977"/>
            <a:ext cx="3330420" cy="2851956"/>
            <a:chOff x="8959367" y="2243285"/>
            <a:chExt cx="2952014" cy="2729264"/>
          </a:xfrm>
        </p:grpSpPr>
        <p:sp>
          <p:nvSpPr>
            <p:cNvPr id="23" name="Retângulo 22"/>
            <p:cNvSpPr/>
            <p:nvPr/>
          </p:nvSpPr>
          <p:spPr>
            <a:xfrm>
              <a:off x="8959368" y="2243286"/>
              <a:ext cx="2952013" cy="27292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4" name="Retângulo 23"/>
            <p:cNvSpPr/>
            <p:nvPr/>
          </p:nvSpPr>
          <p:spPr>
            <a:xfrm>
              <a:off x="8959367" y="2243285"/>
              <a:ext cx="2952013" cy="2729263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sp>
        <p:nvSpPr>
          <p:cNvPr id="25" name="Retângulo de cantos arredondados 5"/>
          <p:cNvSpPr/>
          <p:nvPr/>
        </p:nvSpPr>
        <p:spPr>
          <a:xfrm flipV="1">
            <a:off x="705609" y="4468561"/>
            <a:ext cx="7471773" cy="45719"/>
          </a:xfrm>
          <a:prstGeom prst="roundRect">
            <a:avLst/>
          </a:prstGeom>
          <a:solidFill>
            <a:srgbClr val="4BB7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" name="CaixaDeTexto 25"/>
          <p:cNvSpPr txBox="1"/>
          <p:nvPr/>
        </p:nvSpPr>
        <p:spPr>
          <a:xfrm>
            <a:off x="937576" y="1501515"/>
            <a:ext cx="3936880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  <a:defRPr/>
            </a:pPr>
            <a:r>
              <a:rPr lang="pt-BR" sz="1400" b="1" dirty="0">
                <a:solidFill>
                  <a:srgbClr val="219D93"/>
                </a:solidFill>
              </a:rPr>
              <a:t>Computação em nuvem (NIST, 2011)</a:t>
            </a:r>
          </a:p>
          <a:p>
            <a:pPr marL="187325" indent="-187325" defTabSz="450850">
              <a:buFont typeface="Arial" panose="020B0604020202020204" pitchFamily="34" charset="0"/>
              <a:buChar char="•"/>
              <a:defRPr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Segundo o </a:t>
            </a:r>
            <a:r>
              <a:rPr lang="pt-BR" sz="14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National</a:t>
            </a:r>
            <a:r>
              <a:rPr lang="pt-BR" sz="14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t-BR" sz="14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Institute</a:t>
            </a:r>
            <a:r>
              <a:rPr lang="pt-BR" sz="14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t-BR" sz="14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of</a:t>
            </a:r>
            <a:r>
              <a:rPr lang="pt-BR" sz="14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Standards </a:t>
            </a:r>
            <a:r>
              <a:rPr lang="pt-BR" sz="14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and</a:t>
            </a:r>
            <a:r>
              <a:rPr lang="pt-BR" sz="14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Technology </a:t>
            </a: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(NIST), computação em nuvem é:</a:t>
            </a:r>
          </a:p>
          <a:p>
            <a:pPr marL="187325" indent="-187325" defTabSz="450850">
              <a:buFont typeface="Arial" panose="020B0604020202020204" pitchFamily="34" charset="0"/>
              <a:buChar char="•"/>
              <a:defRPr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“Um modelo para permitir o acesso conveniente, sob demanda, a uma rede com um conjunto compartilhado de recursos de computação configuráveis (ex.: redes, servidores, armazenamento, aplicações e serviços), que podem ser rapidamente provisionados e liberados com o mínimo de esforço gerencial e interação com o provedor de serviço.”</a:t>
            </a:r>
          </a:p>
        </p:txBody>
      </p:sp>
      <p:sp>
        <p:nvSpPr>
          <p:cNvPr id="28" name="CaixaDeTexto 27"/>
          <p:cNvSpPr txBox="1"/>
          <p:nvPr/>
        </p:nvSpPr>
        <p:spPr>
          <a:xfrm>
            <a:off x="369785" y="561729"/>
            <a:ext cx="52643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pt-BR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Características da computação em nuvem</a:t>
            </a:r>
          </a:p>
        </p:txBody>
      </p:sp>
      <p:pic>
        <p:nvPicPr>
          <p:cNvPr id="29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7249" y="1536924"/>
            <a:ext cx="3059863" cy="25885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640958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 10"/>
          <p:cNvSpPr/>
          <p:nvPr/>
        </p:nvSpPr>
        <p:spPr>
          <a:xfrm rot="275902">
            <a:off x="7823599" y="1265973"/>
            <a:ext cx="626363" cy="541902"/>
          </a:xfrm>
          <a:custGeom>
            <a:avLst/>
            <a:gdLst>
              <a:gd name="connsiteX0" fmla="*/ 0 w 556537"/>
              <a:gd name="connsiteY0" fmla="*/ 0 h 349397"/>
              <a:gd name="connsiteX1" fmla="*/ 556537 w 556537"/>
              <a:gd name="connsiteY1" fmla="*/ 0 h 349397"/>
              <a:gd name="connsiteX2" fmla="*/ 556537 w 556537"/>
              <a:gd name="connsiteY2" fmla="*/ 349397 h 349397"/>
              <a:gd name="connsiteX3" fmla="*/ 0 w 556537"/>
              <a:gd name="connsiteY3" fmla="*/ 349397 h 349397"/>
              <a:gd name="connsiteX4" fmla="*/ 0 w 556537"/>
              <a:gd name="connsiteY4" fmla="*/ 0 h 349397"/>
              <a:gd name="connsiteX0" fmla="*/ 0 w 568569"/>
              <a:gd name="connsiteY0" fmla="*/ 0 h 541902"/>
              <a:gd name="connsiteX1" fmla="*/ 556537 w 568569"/>
              <a:gd name="connsiteY1" fmla="*/ 0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  <a:gd name="connsiteX0" fmla="*/ 0 w 568569"/>
              <a:gd name="connsiteY0" fmla="*/ 0 h 541902"/>
              <a:gd name="connsiteX1" fmla="*/ 556537 w 568569"/>
              <a:gd name="connsiteY1" fmla="*/ 108284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8569" h="541902">
                <a:moveTo>
                  <a:pt x="0" y="0"/>
                </a:moveTo>
                <a:lnTo>
                  <a:pt x="556537" y="108284"/>
                </a:lnTo>
                <a:lnTo>
                  <a:pt x="568569" y="541902"/>
                </a:lnTo>
                <a:lnTo>
                  <a:pt x="0" y="34939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/>
          <p:cNvSpPr/>
          <p:nvPr/>
        </p:nvSpPr>
        <p:spPr>
          <a:xfrm>
            <a:off x="696347" y="1125409"/>
            <a:ext cx="7471773" cy="3343153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4" name="Grupo 7"/>
          <p:cNvGrpSpPr/>
          <p:nvPr/>
        </p:nvGrpSpPr>
        <p:grpSpPr>
          <a:xfrm>
            <a:off x="5115685" y="1398977"/>
            <a:ext cx="3330420" cy="2851956"/>
            <a:chOff x="8959367" y="2243285"/>
            <a:chExt cx="2952014" cy="2729264"/>
          </a:xfrm>
        </p:grpSpPr>
        <p:sp>
          <p:nvSpPr>
            <p:cNvPr id="16" name="Retângulo 15"/>
            <p:cNvSpPr/>
            <p:nvPr/>
          </p:nvSpPr>
          <p:spPr>
            <a:xfrm>
              <a:off x="8959368" y="2243286"/>
              <a:ext cx="2952013" cy="27292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7" name="Retângulo 16"/>
            <p:cNvSpPr/>
            <p:nvPr/>
          </p:nvSpPr>
          <p:spPr>
            <a:xfrm>
              <a:off x="8959367" y="2243285"/>
              <a:ext cx="2952013" cy="2729263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sp>
        <p:nvSpPr>
          <p:cNvPr id="18" name="Retângulo de cantos arredondados 5"/>
          <p:cNvSpPr/>
          <p:nvPr/>
        </p:nvSpPr>
        <p:spPr>
          <a:xfrm flipV="1">
            <a:off x="705609" y="4468561"/>
            <a:ext cx="7471773" cy="45719"/>
          </a:xfrm>
          <a:prstGeom prst="roundRect">
            <a:avLst/>
          </a:prstGeom>
          <a:solidFill>
            <a:srgbClr val="4BB7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CaixaDeTexto 18"/>
          <p:cNvSpPr txBox="1"/>
          <p:nvPr/>
        </p:nvSpPr>
        <p:spPr>
          <a:xfrm>
            <a:off x="1044568" y="1603661"/>
            <a:ext cx="3900124" cy="25391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defRPr/>
            </a:pPr>
            <a:r>
              <a:rPr lang="pt-BR" sz="1400" b="1" dirty="0">
                <a:solidFill>
                  <a:srgbClr val="219D93"/>
                </a:solidFill>
              </a:rPr>
              <a:t>Computação em nuvem (VERAS, 2016)</a:t>
            </a:r>
          </a:p>
          <a:p>
            <a:pPr marL="285750" lvl="1" indent="-285750">
              <a:buFont typeface="Arial" panose="020B0604020202020204" pitchFamily="34" charset="0"/>
              <a:buChar char="•"/>
              <a:defRPr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Recursos virtuais facilmente utilizáveis e acessíveis, tais como </a:t>
            </a:r>
            <a:r>
              <a:rPr lang="pt-BR" sz="14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hardware</a:t>
            </a: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pt-BR" sz="14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software</a:t>
            </a: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plataformas de desenvolvimento e serviços;</a:t>
            </a:r>
          </a:p>
          <a:p>
            <a:pPr marL="285750" lvl="1" indent="-285750">
              <a:buFont typeface="Arial" panose="020B0604020202020204" pitchFamily="34" charset="0"/>
              <a:buChar char="•"/>
              <a:defRPr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Esses recursos podem ser dinamicamente reconfigurados para se ajustarem a uma carga de trabalho variável, permitindo a otimização do uso;</a:t>
            </a:r>
          </a:p>
          <a:p>
            <a:pPr marL="285750" lvl="1" indent="-285750">
              <a:buFont typeface="Arial" panose="020B0604020202020204" pitchFamily="34" charset="0"/>
              <a:buChar char="•"/>
              <a:defRPr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Trata-se de um modelo pago de acordo com o uso, com garantias oferecidas pelo provedor, através de SLA. </a:t>
            </a:r>
          </a:p>
        </p:txBody>
      </p:sp>
      <p:sp>
        <p:nvSpPr>
          <p:cNvPr id="20" name="CaixaDeTexto 19"/>
          <p:cNvSpPr txBox="1"/>
          <p:nvPr/>
        </p:nvSpPr>
        <p:spPr>
          <a:xfrm>
            <a:off x="369785" y="561729"/>
            <a:ext cx="52643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pt-BR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Características da computação em nuvem</a:t>
            </a:r>
          </a:p>
        </p:txBody>
      </p:sp>
      <p:pic>
        <p:nvPicPr>
          <p:cNvPr id="21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7249" y="1536924"/>
            <a:ext cx="3059863" cy="25885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443706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9018</TotalTime>
  <Words>1928</Words>
  <Application>Microsoft Office PowerPoint</Application>
  <PresentationFormat>Apresentação na tela (16:9)</PresentationFormat>
  <Paragraphs>154</Paragraphs>
  <Slides>29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29</vt:i4>
      </vt:variant>
    </vt:vector>
  </HeadingPairs>
  <TitlesOfParts>
    <vt:vector size="34" baseType="lpstr">
      <vt:lpstr>Arial</vt:lpstr>
      <vt:lpstr>Calibri</vt:lpstr>
      <vt:lpstr>Comic Sans MS</vt:lpstr>
      <vt:lpstr>Courier New</vt:lpstr>
      <vt:lpstr>Office Theme</vt:lpstr>
      <vt:lpstr>Gestão de Infraestrutura de TI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Estácio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Luís Rodrigues</dc:creator>
  <cp:lastModifiedBy>Andre Braga</cp:lastModifiedBy>
  <cp:revision>566</cp:revision>
  <dcterms:created xsi:type="dcterms:W3CDTF">2014-11-17T17:44:06Z</dcterms:created>
  <dcterms:modified xsi:type="dcterms:W3CDTF">2018-12-26T06:41:15Z</dcterms:modified>
</cp:coreProperties>
</file>

<file path=docProps/thumbnail.jpeg>
</file>